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20" name="عنصر نائب للتذييل 19"/>
          <p:cNvSpPr>
            <a:spLocks noGrp="1"/>
          </p:cNvSpPr>
          <p:nvPr>
            <p:ph type="ftr" sz="quarter" idx="11"/>
          </p:nvPr>
        </p:nvSpPr>
        <p:spPr/>
        <p:txBody>
          <a:bodyPr/>
          <a:lstStyle>
            <a:extLst/>
          </a:lstStyle>
          <a:p>
            <a:endParaRPr lang="ar-SA" dirty="0"/>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8" name="عنصر نائب للتذييل 7"/>
          <p:cNvSpPr>
            <a:spLocks noGrp="1"/>
          </p:cNvSpPr>
          <p:nvPr>
            <p:ph type="ftr" sz="quarter" idx="11"/>
          </p:nvPr>
        </p:nvSpPr>
        <p:spPr/>
        <p:txBody>
          <a:bodyPr/>
          <a:lstStyle>
            <a:extLst/>
          </a:lstStyle>
          <a:p>
            <a:endParaRPr lang="ar-SA" dirty="0"/>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4" name="عنصر نائب للتذييل 3"/>
          <p:cNvSpPr>
            <a:spLocks noGrp="1"/>
          </p:cNvSpPr>
          <p:nvPr>
            <p:ph type="ftr" sz="quarter" idx="11"/>
          </p:nvPr>
        </p:nvSpPr>
        <p:spPr/>
        <p:txBody>
          <a:bodyPr/>
          <a:lstStyle>
            <a:extLst/>
          </a:lstStyle>
          <a:p>
            <a:endParaRPr lang="ar-SA" dirty="0"/>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3" name="عنصر نائب للتذييل 2"/>
          <p:cNvSpPr>
            <a:spLocks noGrp="1"/>
          </p:cNvSpPr>
          <p:nvPr>
            <p:ph type="ftr" sz="quarter" idx="11"/>
          </p:nvPr>
        </p:nvSpPr>
        <p:spPr/>
        <p:txBody>
          <a:bodyPr/>
          <a:lstStyle>
            <a:extLst/>
          </a:lstStyle>
          <a:p>
            <a:endParaRPr lang="ar-SA" dirty="0"/>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02/11/1441</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02/11/1441</a:t>
            </a:fld>
            <a:endParaRPr lang="ar-SA"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188640"/>
            <a:ext cx="7406640" cy="792088"/>
          </a:xfrm>
        </p:spPr>
        <p:txBody>
          <a:bodyPr/>
          <a:lstStyle/>
          <a:p>
            <a:pPr algn="ctr"/>
            <a:r>
              <a:rPr lang="ar-IQ" sz="4400" b="1" dirty="0">
                <a:solidFill>
                  <a:srgbClr val="0070C0"/>
                </a:solidFill>
                <a:latin typeface="TimesNewRomanPS-BoldMT"/>
              </a:rPr>
              <a:t>المواد الرابطة</a:t>
            </a:r>
            <a:endParaRPr lang="en-US" dirty="0">
              <a:solidFill>
                <a:srgbClr val="0070C0"/>
              </a:solidFill>
            </a:endParaRPr>
          </a:p>
        </p:txBody>
      </p:sp>
      <p:sp>
        <p:nvSpPr>
          <p:cNvPr id="3" name="عنوان فرعي 2"/>
          <p:cNvSpPr>
            <a:spLocks noGrp="1"/>
          </p:cNvSpPr>
          <p:nvPr>
            <p:ph type="subTitle" idx="1"/>
          </p:nvPr>
        </p:nvSpPr>
        <p:spPr>
          <a:xfrm>
            <a:off x="1043608" y="1019672"/>
            <a:ext cx="7704856" cy="5832648"/>
          </a:xfrm>
        </p:spPr>
        <p:txBody>
          <a:bodyPr>
            <a:normAutofit fontScale="92500" lnSpcReduction="20000"/>
          </a:bodyPr>
          <a:lstStyle/>
          <a:p>
            <a:pPr algn="r"/>
            <a:r>
              <a:rPr lang="ar-IQ" dirty="0" smtClean="0">
                <a:latin typeface="Times New Roman" pitchFamily="18" charset="0"/>
                <a:cs typeface="Times New Roman" pitchFamily="18" charset="0"/>
              </a:rPr>
              <a:t>          وتسمى </a:t>
            </a:r>
            <a:r>
              <a:rPr lang="ar-IQ" dirty="0">
                <a:latin typeface="Times New Roman" pitchFamily="18" charset="0"/>
                <a:cs typeface="Times New Roman" pitchFamily="18" charset="0"/>
              </a:rPr>
              <a:t>المونة او القیمة </a:t>
            </a:r>
            <a:r>
              <a:rPr lang="ar-IQ" dirty="0" smtClean="0">
                <a:latin typeface="Times New Roman" pitchFamily="18" charset="0"/>
                <a:cs typeface="Times New Roman" pitchFamily="18" charset="0"/>
              </a:rPr>
              <a:t>و ھي </a:t>
            </a:r>
            <a:r>
              <a:rPr lang="ar-IQ" dirty="0">
                <a:latin typeface="Times New Roman" pitchFamily="18" charset="0"/>
                <a:cs typeface="Times New Roman" pitchFamily="18" charset="0"/>
              </a:rPr>
              <a:t>عبارة عن المادة اللینة التي تتصلب مع الوقت و تستعمل </a:t>
            </a:r>
            <a:r>
              <a:rPr lang="ar-IQ" dirty="0">
                <a:solidFill>
                  <a:srgbClr val="FF0000"/>
                </a:solidFill>
                <a:latin typeface="Times New Roman" pitchFamily="18" charset="0"/>
                <a:cs typeface="Times New Roman" pitchFamily="18" charset="0"/>
              </a:rPr>
              <a:t>للاغراض التالیة</a:t>
            </a:r>
            <a:r>
              <a:rPr lang="ar-IQ" dirty="0">
                <a:latin typeface="Times New Roman" pitchFamily="18" charset="0"/>
                <a:cs typeface="Times New Roman" pitchFamily="18" charset="0"/>
              </a:rPr>
              <a:t>:</a:t>
            </a:r>
          </a:p>
          <a:p>
            <a:pPr algn="r"/>
            <a:r>
              <a:rPr lang="ar-IQ" dirty="0">
                <a:latin typeface="Times New Roman" pitchFamily="18" charset="0"/>
                <a:cs typeface="Times New Roman" pitchFamily="18" charset="0"/>
              </a:rPr>
              <a:t>1. ربط </a:t>
            </a:r>
            <a:r>
              <a:rPr lang="ar-IQ" dirty="0" smtClean="0">
                <a:latin typeface="Times New Roman" pitchFamily="18" charset="0"/>
                <a:cs typeface="Times New Roman" pitchFamily="18" charset="0"/>
              </a:rPr>
              <a:t>و تثبیت </a:t>
            </a:r>
            <a:r>
              <a:rPr lang="ar-IQ" dirty="0">
                <a:latin typeface="Times New Roman" pitchFamily="18" charset="0"/>
                <a:cs typeface="Times New Roman" pitchFamily="18" charset="0"/>
              </a:rPr>
              <a:t>الوحدات البنائیة ووحدات التبلیط والاكساء.</a:t>
            </a:r>
          </a:p>
          <a:p>
            <a:pPr algn="r"/>
            <a:r>
              <a:rPr lang="ar-IQ" dirty="0">
                <a:latin typeface="Times New Roman" pitchFamily="18" charset="0"/>
                <a:cs typeface="Times New Roman" pitchFamily="18" charset="0"/>
              </a:rPr>
              <a:t>2. </a:t>
            </a:r>
            <a:r>
              <a:rPr lang="ar-IQ" dirty="0" smtClean="0">
                <a:latin typeface="Times New Roman" pitchFamily="18" charset="0"/>
                <a:cs typeface="Times New Roman" pitchFamily="18" charset="0"/>
              </a:rPr>
              <a:t>تنظيم </a:t>
            </a:r>
            <a:r>
              <a:rPr lang="ar-IQ" dirty="0">
                <a:latin typeface="Times New Roman" pitchFamily="18" charset="0"/>
                <a:cs typeface="Times New Roman" pitchFamily="18" charset="0"/>
              </a:rPr>
              <a:t>البناء بشكل </a:t>
            </a:r>
            <a:r>
              <a:rPr lang="ar-IQ" dirty="0" smtClean="0">
                <a:latin typeface="Times New Roman" pitchFamily="18" charset="0"/>
                <a:cs typeface="Times New Roman" pitchFamily="18" charset="0"/>
              </a:rPr>
              <a:t>هندسي.</a:t>
            </a:r>
            <a:endParaRPr lang="ar-IQ" dirty="0">
              <a:latin typeface="Times New Roman" pitchFamily="18" charset="0"/>
              <a:cs typeface="Times New Roman" pitchFamily="18" charset="0"/>
            </a:endParaRPr>
          </a:p>
          <a:p>
            <a:pPr algn="r"/>
            <a:r>
              <a:rPr lang="ar-IQ" dirty="0">
                <a:latin typeface="Times New Roman" pitchFamily="18" charset="0"/>
                <a:cs typeface="Times New Roman" pitchFamily="18" charset="0"/>
              </a:rPr>
              <a:t>3. المساعدة في </a:t>
            </a:r>
            <a:r>
              <a:rPr lang="ar-IQ" dirty="0" smtClean="0">
                <a:latin typeface="Times New Roman" pitchFamily="18" charset="0"/>
                <a:cs typeface="Times New Roman" pitchFamily="18" charset="0"/>
              </a:rPr>
              <a:t>توزيع </a:t>
            </a:r>
            <a:r>
              <a:rPr lang="ar-IQ" dirty="0">
                <a:latin typeface="Times New Roman" pitchFamily="18" charset="0"/>
                <a:cs typeface="Times New Roman" pitchFamily="18" charset="0"/>
              </a:rPr>
              <a:t>الاحمال بشكل منتظم.</a:t>
            </a:r>
          </a:p>
          <a:p>
            <a:pPr algn="r"/>
            <a:r>
              <a:rPr lang="ar-IQ" dirty="0">
                <a:latin typeface="Times New Roman" pitchFamily="18" charset="0"/>
                <a:cs typeface="Times New Roman" pitchFamily="18" charset="0"/>
              </a:rPr>
              <a:t>4. مقاومة </a:t>
            </a:r>
            <a:r>
              <a:rPr lang="ar-IQ" dirty="0" smtClean="0">
                <a:latin typeface="Times New Roman" pitchFamily="18" charset="0"/>
                <a:cs typeface="Times New Roman" pitchFamily="18" charset="0"/>
              </a:rPr>
              <a:t>نفاذية </a:t>
            </a:r>
            <a:r>
              <a:rPr lang="ar-IQ" dirty="0">
                <a:latin typeface="Times New Roman" pitchFamily="18" charset="0"/>
                <a:cs typeface="Times New Roman" pitchFamily="18" charset="0"/>
              </a:rPr>
              <a:t>الماء من خلال المفاصل </a:t>
            </a:r>
            <a:r>
              <a:rPr lang="ar-IQ" dirty="0" smtClean="0">
                <a:latin typeface="Times New Roman" pitchFamily="18" charset="0"/>
                <a:cs typeface="Times New Roman" pitchFamily="18" charset="0"/>
              </a:rPr>
              <a:t>البنائية.</a:t>
            </a:r>
            <a:endParaRPr lang="ar-IQ" dirty="0">
              <a:latin typeface="Times New Roman" pitchFamily="18" charset="0"/>
              <a:cs typeface="Times New Roman" pitchFamily="18" charset="0"/>
            </a:endParaRPr>
          </a:p>
          <a:p>
            <a:pPr algn="r"/>
            <a:r>
              <a:rPr lang="ar-IQ" dirty="0">
                <a:latin typeface="Times New Roman" pitchFamily="18" charset="0"/>
                <a:cs typeface="Times New Roman" pitchFamily="18" charset="0"/>
              </a:rPr>
              <a:t>5. </a:t>
            </a:r>
            <a:r>
              <a:rPr lang="ar-IQ" dirty="0" smtClean="0">
                <a:latin typeface="Times New Roman" pitchFamily="18" charset="0"/>
                <a:cs typeface="Times New Roman" pitchFamily="18" charset="0"/>
              </a:rPr>
              <a:t>يمكن </a:t>
            </a:r>
            <a:r>
              <a:rPr lang="ar-IQ" dirty="0">
                <a:latin typeface="Times New Roman" pitchFamily="18" charset="0"/>
                <a:cs typeface="Times New Roman" pitchFamily="18" charset="0"/>
              </a:rPr>
              <a:t>ان تستخدم كمادة انھاء للجدران </a:t>
            </a:r>
            <a:r>
              <a:rPr lang="ar-IQ" dirty="0" smtClean="0">
                <a:latin typeface="Times New Roman" pitchFamily="18" charset="0"/>
                <a:cs typeface="Times New Roman" pitchFamily="18" charset="0"/>
              </a:rPr>
              <a:t>والسقوف.</a:t>
            </a:r>
          </a:p>
          <a:p>
            <a:pPr algn="r"/>
            <a:endParaRPr lang="ar-IQ" b="1" dirty="0">
              <a:solidFill>
                <a:srgbClr val="FF0000"/>
              </a:solidFill>
              <a:latin typeface="Times New Roman" pitchFamily="18" charset="0"/>
              <a:cs typeface="Times New Roman" pitchFamily="18" charset="0"/>
            </a:endParaRPr>
          </a:p>
          <a:p>
            <a:pPr algn="r"/>
            <a:r>
              <a:rPr lang="ar-IQ" b="1" dirty="0" smtClean="0">
                <a:solidFill>
                  <a:srgbClr val="FF0000"/>
                </a:solidFill>
                <a:latin typeface="Times New Roman" pitchFamily="18" charset="0"/>
                <a:cs typeface="Times New Roman" pitchFamily="18" charset="0"/>
              </a:rPr>
              <a:t>مميزات </a:t>
            </a:r>
            <a:r>
              <a:rPr lang="ar-IQ" b="1" dirty="0">
                <a:solidFill>
                  <a:srgbClr val="FF0000"/>
                </a:solidFill>
                <a:latin typeface="Times New Roman" pitchFamily="18" charset="0"/>
                <a:cs typeface="Times New Roman" pitchFamily="18" charset="0"/>
              </a:rPr>
              <a:t>المادة الرابطة </a:t>
            </a:r>
            <a:r>
              <a:rPr lang="ar-IQ" b="1" dirty="0" smtClean="0">
                <a:solidFill>
                  <a:srgbClr val="FF0000"/>
                </a:solidFill>
                <a:latin typeface="Times New Roman" pitchFamily="18" charset="0"/>
                <a:cs typeface="Times New Roman" pitchFamily="18" charset="0"/>
              </a:rPr>
              <a:t>الجیدة</a:t>
            </a:r>
          </a:p>
          <a:p>
            <a:pPr algn="r"/>
            <a:r>
              <a:rPr lang="ar-IQ" dirty="0" smtClean="0">
                <a:latin typeface="Times New Roman" pitchFamily="18" charset="0"/>
                <a:cs typeface="Times New Roman" pitchFamily="18" charset="0"/>
              </a:rPr>
              <a:t>1</a:t>
            </a:r>
            <a:r>
              <a:rPr lang="ar-IQ" dirty="0">
                <a:latin typeface="Times New Roman" pitchFamily="18" charset="0"/>
                <a:cs typeface="Times New Roman" pitchFamily="18" charset="0"/>
              </a:rPr>
              <a:t>. لینة ویسھل مزجھا والعمل بھا ونشرھا على السطوح.</a:t>
            </a:r>
          </a:p>
          <a:p>
            <a:pPr algn="r"/>
            <a:r>
              <a:rPr lang="ar-IQ" dirty="0">
                <a:latin typeface="Times New Roman" pitchFamily="18" charset="0"/>
                <a:cs typeface="Times New Roman" pitchFamily="18" charset="0"/>
              </a:rPr>
              <a:t>2. لھا القابلیة على الاحتفاظ بماء المزج.</a:t>
            </a:r>
          </a:p>
          <a:p>
            <a:pPr algn="r"/>
            <a:r>
              <a:rPr lang="ar-IQ" dirty="0">
                <a:latin typeface="Times New Roman" pitchFamily="18" charset="0"/>
                <a:cs typeface="Times New Roman" pitchFamily="18" charset="0"/>
              </a:rPr>
              <a:t>3. تتصلب بسرعة مقبولة.</a:t>
            </a:r>
          </a:p>
          <a:p>
            <a:pPr algn="r"/>
            <a:r>
              <a:rPr lang="ar-IQ" dirty="0">
                <a:latin typeface="Times New Roman" pitchFamily="18" charset="0"/>
                <a:cs typeface="Times New Roman" pitchFamily="18" charset="0"/>
              </a:rPr>
              <a:t>4. تتماسك بدرجة كافیة مع السطوح الملاصقة لھا.</a:t>
            </a:r>
          </a:p>
          <a:p>
            <a:pPr algn="r"/>
            <a:r>
              <a:rPr lang="ar-IQ" dirty="0">
                <a:latin typeface="Times New Roman" pitchFamily="18" charset="0"/>
                <a:cs typeface="Times New Roman" pitchFamily="18" charset="0"/>
              </a:rPr>
              <a:t>5. ذات تحمل مقبول بعد تصلبھا.</a:t>
            </a:r>
          </a:p>
          <a:p>
            <a:pPr algn="r"/>
            <a:r>
              <a:rPr lang="ar-IQ" dirty="0">
                <a:latin typeface="Times New Roman" pitchFamily="18" charset="0"/>
                <a:cs typeface="Times New Roman" pitchFamily="18" charset="0"/>
              </a:rPr>
              <a:t>6. ذات مقاومة متباینة للعوامل الجویة.</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24523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188640"/>
            <a:ext cx="7992888" cy="6336704"/>
          </a:xfrm>
        </p:spPr>
        <p:txBody>
          <a:bodyPr>
            <a:noAutofit/>
          </a:bodyPr>
          <a:lstStyle/>
          <a:p>
            <a:pPr marL="82296" indent="0" algn="r">
              <a:buNone/>
            </a:pPr>
            <a:r>
              <a:rPr lang="ar-IQ" sz="2400" b="1" u="sng" dirty="0">
                <a:solidFill>
                  <a:srgbClr val="FF0000"/>
                </a:solidFill>
                <a:latin typeface="Times New Roman" pitchFamily="18" charset="0"/>
                <a:cs typeface="Times New Roman" pitchFamily="18" charset="0"/>
              </a:rPr>
              <a:t>المواد الرابطة المستعملة محلیا</a:t>
            </a:r>
          </a:p>
          <a:p>
            <a:pPr marL="82296" indent="0" algn="r">
              <a:buNone/>
            </a:pPr>
            <a:r>
              <a:rPr lang="ar-IQ" sz="2200" dirty="0">
                <a:latin typeface="Times New Roman" pitchFamily="18" charset="0"/>
                <a:cs typeface="Times New Roman" pitchFamily="18" charset="0"/>
              </a:rPr>
              <a:t>1. مونة السمنت - رمل (تعرف محلیا بمونة السمنت فقط</a:t>
            </a:r>
            <a:r>
              <a:rPr lang="ar-IQ" sz="2200" dirty="0" smtClean="0">
                <a:latin typeface="Times New Roman" pitchFamily="18" charset="0"/>
                <a:cs typeface="Times New Roman" pitchFamily="18" charset="0"/>
              </a:rPr>
              <a:t>)   2</a:t>
            </a:r>
            <a:r>
              <a:rPr lang="ar-IQ" sz="2200" dirty="0">
                <a:latin typeface="Times New Roman" pitchFamily="18" charset="0"/>
                <a:cs typeface="Times New Roman" pitchFamily="18" charset="0"/>
              </a:rPr>
              <a:t>. مونة السمنت – نورة رمل</a:t>
            </a:r>
          </a:p>
          <a:p>
            <a:pPr marL="82296" indent="0" algn="r">
              <a:buNone/>
            </a:pPr>
            <a:r>
              <a:rPr lang="ar-IQ" sz="2200" dirty="0" smtClean="0">
                <a:latin typeface="Times New Roman" pitchFamily="18" charset="0"/>
                <a:cs typeface="Times New Roman" pitchFamily="18" charset="0"/>
              </a:rPr>
              <a:t>3</a:t>
            </a:r>
            <a:r>
              <a:rPr lang="ar-IQ" sz="2200" dirty="0">
                <a:latin typeface="Times New Roman" pitchFamily="18" charset="0"/>
                <a:cs typeface="Times New Roman" pitchFamily="18" charset="0"/>
              </a:rPr>
              <a:t>. مونة </a:t>
            </a:r>
            <a:r>
              <a:rPr lang="ar-IQ" sz="2200" dirty="0" smtClean="0">
                <a:latin typeface="Times New Roman" pitchFamily="18" charset="0"/>
                <a:cs typeface="Times New Roman" pitchFamily="18" charset="0"/>
              </a:rPr>
              <a:t>الجص       4</a:t>
            </a:r>
            <a:r>
              <a:rPr lang="ar-IQ" sz="2200" dirty="0">
                <a:latin typeface="Times New Roman" pitchFamily="18" charset="0"/>
                <a:cs typeface="Times New Roman" pitchFamily="18" charset="0"/>
              </a:rPr>
              <a:t>. مونة </a:t>
            </a:r>
            <a:r>
              <a:rPr lang="ar-IQ" sz="2200" dirty="0" smtClean="0">
                <a:latin typeface="Times New Roman" pitchFamily="18" charset="0"/>
                <a:cs typeface="Times New Roman" pitchFamily="18" charset="0"/>
              </a:rPr>
              <a:t>الطین</a:t>
            </a:r>
          </a:p>
          <a:p>
            <a:pPr marL="82296" indent="0" algn="r">
              <a:buNone/>
            </a:pPr>
            <a:endParaRPr lang="ar-IQ" sz="2200" dirty="0">
              <a:latin typeface="Times New Roman" pitchFamily="18" charset="0"/>
              <a:cs typeface="Times New Roman" pitchFamily="18" charset="0"/>
            </a:endParaRPr>
          </a:p>
          <a:p>
            <a:pPr marL="82296" indent="0" algn="r">
              <a:buNone/>
            </a:pPr>
            <a:r>
              <a:rPr lang="ar-IQ" sz="2600" b="1" dirty="0">
                <a:solidFill>
                  <a:srgbClr val="0070C0"/>
                </a:solidFill>
                <a:latin typeface="Times New Roman" pitchFamily="18" charset="0"/>
                <a:cs typeface="Times New Roman" pitchFamily="18" charset="0"/>
              </a:rPr>
              <a:t>مونة </a:t>
            </a:r>
            <a:r>
              <a:rPr lang="ar-IQ" sz="2600" b="1" dirty="0" smtClean="0">
                <a:solidFill>
                  <a:srgbClr val="0070C0"/>
                </a:solidFill>
                <a:latin typeface="Times New Roman" pitchFamily="18" charset="0"/>
                <a:cs typeface="Times New Roman" pitchFamily="18" charset="0"/>
              </a:rPr>
              <a:t>السمنت</a:t>
            </a:r>
            <a:endParaRPr lang="ar-IQ" sz="2600" b="1" dirty="0">
              <a:solidFill>
                <a:srgbClr val="0070C0"/>
              </a:solidFill>
              <a:latin typeface="Times New Roman" pitchFamily="18" charset="0"/>
              <a:cs typeface="Times New Roman" pitchFamily="18" charset="0"/>
            </a:endParaRPr>
          </a:p>
          <a:p>
            <a:pPr marL="82296" indent="0" algn="r">
              <a:buNone/>
            </a:pPr>
            <a:r>
              <a:rPr lang="ar-IQ" sz="2200" dirty="0" smtClean="0">
                <a:latin typeface="Times New Roman" pitchFamily="18" charset="0"/>
                <a:cs typeface="Times New Roman" pitchFamily="18" charset="0"/>
              </a:rPr>
              <a:t>        وھي </a:t>
            </a:r>
            <a:r>
              <a:rPr lang="ar-IQ" sz="2200" dirty="0">
                <a:latin typeface="Times New Roman" pitchFamily="18" charset="0"/>
                <a:cs typeface="Times New Roman" pitchFamily="18" charset="0"/>
              </a:rPr>
              <a:t>من انواع المونة التي تقاوم الرطوبة, وھي اكثر انواع المونة استخداما في العراق وذلك </a:t>
            </a:r>
            <a:r>
              <a:rPr lang="ar-IQ" sz="2200" dirty="0" smtClean="0">
                <a:latin typeface="Times New Roman" pitchFamily="18" charset="0"/>
                <a:cs typeface="Times New Roman" pitchFamily="18" charset="0"/>
              </a:rPr>
              <a:t>لتوفرھا وملائمة </a:t>
            </a:r>
            <a:r>
              <a:rPr lang="ar-IQ" sz="2200" dirty="0">
                <a:latin typeface="Times New Roman" pitchFamily="18" charset="0"/>
                <a:cs typeface="Times New Roman" pitchFamily="18" charset="0"/>
              </a:rPr>
              <a:t>خواصھا للاستعمال وتتكون ھذه المادة ( المونة ) من السمنت البورتلاندي ( </a:t>
            </a:r>
            <a:r>
              <a:rPr lang="ar-IQ" sz="2200" dirty="0" smtClean="0">
                <a:latin typeface="Times New Roman" pitchFamily="18" charset="0"/>
                <a:cs typeface="Times New Roman" pitchFamily="18" charset="0"/>
              </a:rPr>
              <a:t>او اي نوع اخر من انواع السمنت حسب </a:t>
            </a:r>
            <a:r>
              <a:rPr lang="ar-IQ" sz="2200" dirty="0">
                <a:latin typeface="Times New Roman" pitchFamily="18" charset="0"/>
                <a:cs typeface="Times New Roman" pitchFamily="18" charset="0"/>
              </a:rPr>
              <a:t>الحاجة ) لیعمل بوجود الماء كمادة لاصقة ولاحمة للمادة الأخرى المالئة والتي ھي الرمل.</a:t>
            </a:r>
          </a:p>
          <a:p>
            <a:pPr marL="82296" indent="0" algn="r">
              <a:buNone/>
            </a:pPr>
            <a:r>
              <a:rPr lang="ar-IQ" sz="2200" dirty="0" smtClean="0">
                <a:latin typeface="Times New Roman" pitchFamily="18" charset="0"/>
                <a:cs typeface="Times New Roman" pitchFamily="18" charset="0"/>
              </a:rPr>
              <a:t>        تتراوح </a:t>
            </a:r>
            <a:r>
              <a:rPr lang="ar-IQ" sz="2200" dirty="0">
                <a:latin typeface="Times New Roman" pitchFamily="18" charset="0"/>
                <a:cs typeface="Times New Roman" pitchFamily="18" charset="0"/>
              </a:rPr>
              <a:t>نسب الخلط بین 2:1 الى 4:1 حجما (سمنت:رمل) وتضاف كمیة كافیة من الماء للحصول </a:t>
            </a:r>
            <a:r>
              <a:rPr lang="ar-IQ" sz="2200" dirty="0" smtClean="0">
                <a:latin typeface="Times New Roman" pitchFamily="18" charset="0"/>
                <a:cs typeface="Times New Roman" pitchFamily="18" charset="0"/>
              </a:rPr>
              <a:t>على قابلیة </a:t>
            </a:r>
            <a:r>
              <a:rPr lang="ar-IQ" sz="2200" dirty="0">
                <a:latin typeface="Times New Roman" pitchFamily="18" charset="0"/>
                <a:cs typeface="Times New Roman" pitchFamily="18" charset="0"/>
              </a:rPr>
              <a:t>تشغیل ولدونة مناسبة ویجري الخلط بالید للاعمال </a:t>
            </a:r>
            <a:r>
              <a:rPr lang="ar-IQ" sz="2200" dirty="0" err="1">
                <a:latin typeface="Times New Roman" pitchFamily="18" charset="0"/>
                <a:cs typeface="Times New Roman" pitchFamily="18" charset="0"/>
              </a:rPr>
              <a:t>الصغیرة</a:t>
            </a:r>
            <a:r>
              <a:rPr lang="ar-IQ" sz="2200" dirty="0">
                <a:latin typeface="Times New Roman" pitchFamily="18" charset="0"/>
                <a:cs typeface="Times New Roman" pitchFamily="18" charset="0"/>
              </a:rPr>
              <a:t> </a:t>
            </a:r>
            <a:r>
              <a:rPr lang="ar-IQ" sz="2200" dirty="0" smtClean="0">
                <a:latin typeface="Times New Roman" pitchFamily="18" charset="0"/>
                <a:cs typeface="Times New Roman" pitchFamily="18" charset="0"/>
              </a:rPr>
              <a:t>او بالخباطة </a:t>
            </a:r>
            <a:r>
              <a:rPr lang="ar-IQ" sz="2200" dirty="0" err="1">
                <a:latin typeface="Times New Roman" pitchFamily="18" charset="0"/>
                <a:cs typeface="Times New Roman" pitchFamily="18" charset="0"/>
              </a:rPr>
              <a:t>المیكانیكیة</a:t>
            </a:r>
            <a:r>
              <a:rPr lang="ar-IQ" sz="2200" dirty="0">
                <a:latin typeface="Times New Roman" pitchFamily="18" charset="0"/>
                <a:cs typeface="Times New Roman" pitchFamily="18" charset="0"/>
              </a:rPr>
              <a:t> </a:t>
            </a:r>
            <a:r>
              <a:rPr lang="ar-IQ" sz="2200" dirty="0" err="1" smtClean="0">
                <a:latin typeface="Times New Roman" pitchFamily="18" charset="0"/>
                <a:cs typeface="Times New Roman" pitchFamily="18" charset="0"/>
              </a:rPr>
              <a:t>للاعمال</a:t>
            </a:r>
            <a:r>
              <a:rPr lang="ar-IQ" sz="2200" dirty="0">
                <a:latin typeface="Times New Roman" pitchFamily="18" charset="0"/>
                <a:cs typeface="Times New Roman" pitchFamily="18" charset="0"/>
              </a:rPr>
              <a:t> </a:t>
            </a:r>
            <a:r>
              <a:rPr lang="ar-IQ" sz="2200" dirty="0" err="1" smtClean="0">
                <a:latin typeface="Times New Roman" pitchFamily="18" charset="0"/>
                <a:cs typeface="Times New Roman" pitchFamily="18" charset="0"/>
              </a:rPr>
              <a:t>الكبیرة</a:t>
            </a:r>
            <a:r>
              <a:rPr lang="ar-JO" sz="2200" dirty="0" smtClean="0">
                <a:latin typeface="Times New Roman" pitchFamily="18" charset="0"/>
                <a:cs typeface="Times New Roman" pitchFamily="18" charset="0"/>
              </a:rPr>
              <a:t> </a:t>
            </a:r>
            <a:r>
              <a:rPr lang="ar-IQ" sz="2200" dirty="0" err="1" smtClean="0">
                <a:latin typeface="Times New Roman" pitchFamily="18" charset="0"/>
                <a:cs typeface="Times New Roman" pitchFamily="18" charset="0"/>
              </a:rPr>
              <a:t>تتمیز</a:t>
            </a:r>
            <a:r>
              <a:rPr lang="ar-IQ" sz="2200" dirty="0" smtClean="0">
                <a:latin typeface="Times New Roman" pitchFamily="18" charset="0"/>
                <a:cs typeface="Times New Roman" pitchFamily="18" charset="0"/>
              </a:rPr>
              <a:t> </a:t>
            </a:r>
            <a:r>
              <a:rPr lang="ar-IQ" sz="2200" dirty="0">
                <a:latin typeface="Times New Roman" pitchFamily="18" charset="0"/>
                <a:cs typeface="Times New Roman" pitchFamily="18" charset="0"/>
              </a:rPr>
              <a:t>مونة السمنت بانھا ذات قوة تحمل جیدة وقوام جید (حسب نسبة السمنت المستعمل والماء) </a:t>
            </a:r>
            <a:r>
              <a:rPr lang="ar-IQ" sz="2200" dirty="0" smtClean="0">
                <a:latin typeface="Times New Roman" pitchFamily="18" charset="0"/>
                <a:cs typeface="Times New Roman" pitchFamily="18" charset="0"/>
              </a:rPr>
              <a:t>وذات مقاومة </a:t>
            </a:r>
            <a:r>
              <a:rPr lang="ar-IQ" sz="2200" dirty="0">
                <a:latin typeface="Times New Roman" pitchFamily="18" charset="0"/>
                <a:cs typeface="Times New Roman" pitchFamily="18" charset="0"/>
              </a:rPr>
              <a:t>جیدة للرطوبة بعد تصلبھا الا </a:t>
            </a:r>
            <a:r>
              <a:rPr lang="ar-JO" sz="2200" dirty="0" smtClean="0">
                <a:latin typeface="Times New Roman" pitchFamily="18" charset="0"/>
                <a:cs typeface="Times New Roman" pitchFamily="18" charset="0"/>
              </a:rPr>
              <a:t>ا</a:t>
            </a:r>
            <a:r>
              <a:rPr lang="ar-IQ" sz="2200" dirty="0" err="1" smtClean="0">
                <a:latin typeface="Times New Roman" pitchFamily="18" charset="0"/>
                <a:cs typeface="Times New Roman" pitchFamily="18" charset="0"/>
              </a:rPr>
              <a:t>نھا</a:t>
            </a:r>
            <a:r>
              <a:rPr lang="ar-IQ" sz="2200" dirty="0" smtClean="0">
                <a:latin typeface="Times New Roman" pitchFamily="18" charset="0"/>
                <a:cs typeface="Times New Roman" pitchFamily="18" charset="0"/>
              </a:rPr>
              <a:t> </a:t>
            </a:r>
            <a:r>
              <a:rPr lang="ar-IQ" sz="2200" dirty="0">
                <a:latin typeface="Times New Roman" pitchFamily="18" charset="0"/>
                <a:cs typeface="Times New Roman" pitchFamily="18" charset="0"/>
              </a:rPr>
              <a:t>قد تتاثر بالاملاح الكبریتیة التي یكون مصدرھا الرمل او </a:t>
            </a:r>
            <a:r>
              <a:rPr lang="ar-IQ" sz="2200" dirty="0" smtClean="0">
                <a:latin typeface="Times New Roman" pitchFamily="18" charset="0"/>
                <a:cs typeface="Times New Roman" pitchFamily="18" charset="0"/>
              </a:rPr>
              <a:t>ماء الخلط </a:t>
            </a:r>
            <a:r>
              <a:rPr lang="ar-IQ" sz="2200" dirty="0">
                <a:latin typeface="Times New Roman" pitchFamily="18" charset="0"/>
                <a:cs typeface="Times New Roman" pitchFamily="18" charset="0"/>
              </a:rPr>
              <a:t>, كما انھا تكون صعبة المزج في حالة استخدام رمل خشن حاد الزوایا لذلك یجب ان تكون </a:t>
            </a:r>
            <a:r>
              <a:rPr lang="ar-IQ" sz="2200" dirty="0" smtClean="0">
                <a:latin typeface="Times New Roman" pitchFamily="18" charset="0"/>
                <a:cs typeface="Times New Roman" pitchFamily="18" charset="0"/>
              </a:rPr>
              <a:t>المواد الداخلة </a:t>
            </a:r>
            <a:r>
              <a:rPr lang="ar-IQ" sz="2200" dirty="0">
                <a:latin typeface="Times New Roman" pitchFamily="18" charset="0"/>
                <a:cs typeface="Times New Roman" pitchFamily="18" charset="0"/>
              </a:rPr>
              <a:t>في صناعتھا مطابقة للمواصفات العراقیة والرمل یجب ان یكون من النوع الناعم </a:t>
            </a:r>
            <a:r>
              <a:rPr lang="ar-IQ" sz="2200" dirty="0" err="1" smtClean="0">
                <a:latin typeface="Times New Roman" pitchFamily="18" charset="0"/>
                <a:cs typeface="Times New Roman" pitchFamily="18" charset="0"/>
              </a:rPr>
              <a:t>النظیف</a:t>
            </a:r>
            <a:r>
              <a:rPr lang="ar-IQ"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283415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404664"/>
            <a:ext cx="7890080" cy="6048672"/>
          </a:xfrm>
        </p:spPr>
        <p:txBody>
          <a:bodyPr>
            <a:normAutofit fontScale="92500" lnSpcReduction="10000"/>
          </a:bodyPr>
          <a:lstStyle/>
          <a:p>
            <a:pPr marL="82296" indent="0" algn="r">
              <a:buNone/>
            </a:pPr>
            <a:r>
              <a:rPr lang="ar-IQ" sz="3800" b="1" dirty="0">
                <a:solidFill>
                  <a:srgbClr val="0070C0"/>
                </a:solidFill>
                <a:latin typeface="Times New Roman" pitchFamily="18" charset="0"/>
                <a:cs typeface="Times New Roman" pitchFamily="18" charset="0"/>
              </a:rPr>
              <a:t>مونة السمنت - نورة</a:t>
            </a:r>
          </a:p>
          <a:p>
            <a:pPr marL="82296" indent="0" algn="r">
              <a:buNone/>
            </a:pPr>
            <a:r>
              <a:rPr lang="ar-IQ" sz="2800" dirty="0" smtClean="0">
                <a:latin typeface="Times New Roman" pitchFamily="18" charset="0"/>
                <a:cs typeface="Times New Roman" pitchFamily="18" charset="0"/>
              </a:rPr>
              <a:t>        ویعتبر </a:t>
            </a:r>
            <a:r>
              <a:rPr lang="ar-IQ" sz="2800" dirty="0">
                <a:latin typeface="Times New Roman" pitchFamily="18" charset="0"/>
                <a:cs typeface="Times New Roman" pitchFamily="18" charset="0"/>
              </a:rPr>
              <a:t>الجیر من أوائل </a:t>
            </a:r>
            <a:r>
              <a:rPr lang="ar-IQ" sz="2800" dirty="0" smtClean="0">
                <a:latin typeface="Times New Roman" pitchFamily="18" charset="0"/>
                <a:cs typeface="Times New Roman" pitchFamily="18" charset="0"/>
              </a:rPr>
              <a:t>المواد </a:t>
            </a:r>
            <a:r>
              <a:rPr lang="ar-IQ" sz="2800" dirty="0">
                <a:latin typeface="Times New Roman" pitchFamily="18" charset="0"/>
                <a:cs typeface="Times New Roman" pitchFamily="18" charset="0"/>
              </a:rPr>
              <a:t>اللاحمة إستخداما فى التاریخ وھو عبارة عن أكاسید الكالسیوم الناتج </a:t>
            </a:r>
            <a:r>
              <a:rPr lang="ar-IQ" sz="2800" dirty="0" smtClean="0">
                <a:latin typeface="Times New Roman" pitchFamily="18" charset="0"/>
                <a:cs typeface="Times New Roman" pitchFamily="18" charset="0"/>
              </a:rPr>
              <a:t>من 1000 </a:t>
            </a:r>
            <a:r>
              <a:rPr lang="ar-IQ" sz="2800" dirty="0">
                <a:latin typeface="Times New Roman" pitchFamily="18" charset="0"/>
                <a:cs typeface="Times New Roman" pitchFamily="18" charset="0"/>
              </a:rPr>
              <a:t>درجة - حرق الحجر الجیري (كربونات الكالسیو م) عند درجة حرارة عالیة تتراوح ما بین </a:t>
            </a:r>
            <a:r>
              <a:rPr lang="ar-IQ" sz="2800" dirty="0" smtClean="0">
                <a:latin typeface="Times New Roman" pitchFamily="18" charset="0"/>
                <a:cs typeface="Times New Roman" pitchFamily="18" charset="0"/>
              </a:rPr>
              <a:t>900 مئویة </a:t>
            </a:r>
            <a:r>
              <a:rPr lang="ar-IQ" sz="2800" dirty="0">
                <a:latin typeface="Times New Roman" pitchFamily="18" charset="0"/>
                <a:cs typeface="Times New Roman" pitchFamily="18" charset="0"/>
              </a:rPr>
              <a:t>وینتج عن الاحتراق مادة بیضاء ھى أوكسید الكالسیوم أو ما یعرف باسم الجیر الحي. وحیث </a:t>
            </a:r>
            <a:r>
              <a:rPr lang="ar-IQ" sz="2800" dirty="0" smtClean="0">
                <a:latin typeface="Times New Roman" pitchFamily="18" charset="0"/>
                <a:cs typeface="Times New Roman" pitchFamily="18" charset="0"/>
              </a:rPr>
              <a:t>أنھا یلزم لاستخدامھا فى </a:t>
            </a:r>
            <a:r>
              <a:rPr lang="ar-IQ" sz="2800" dirty="0">
                <a:latin typeface="Times New Roman" pitchFamily="18" charset="0"/>
                <a:cs typeface="Times New Roman" pitchFamily="18" charset="0"/>
              </a:rPr>
              <a:t>أعمال المباني والبیاض إضافة الماء </a:t>
            </a:r>
            <a:r>
              <a:rPr lang="ar-IQ" sz="2800" dirty="0" smtClean="0">
                <a:latin typeface="Times New Roman" pitchFamily="18" charset="0"/>
                <a:cs typeface="Times New Roman" pitchFamily="18" charset="0"/>
              </a:rPr>
              <a:t>إلیھا </a:t>
            </a:r>
            <a:r>
              <a:rPr lang="ar-IQ" sz="2800" dirty="0">
                <a:latin typeface="Times New Roman" pitchFamily="18" charset="0"/>
                <a:cs typeface="Times New Roman" pitchFamily="18" charset="0"/>
              </a:rPr>
              <a:t>للحصول على مونة جیریة متحولا </a:t>
            </a:r>
            <a:r>
              <a:rPr lang="ar-IQ" sz="2800" dirty="0" smtClean="0">
                <a:latin typeface="Times New Roman" pitchFamily="18" charset="0"/>
                <a:cs typeface="Times New Roman" pitchFamily="18" charset="0"/>
              </a:rPr>
              <a:t>من أوكسید </a:t>
            </a:r>
            <a:r>
              <a:rPr lang="ar-IQ" sz="2800" dirty="0">
                <a:latin typeface="Times New Roman" pitchFamily="18" charset="0"/>
                <a:cs typeface="Times New Roman" pitchFamily="18" charset="0"/>
              </a:rPr>
              <a:t>الكالسیوم إلى ھیدروكسید الكالسیوم والذي یعرف بإسم الجیر المطفي. </a:t>
            </a:r>
            <a:endParaRPr lang="ar-IQ" sz="2800" dirty="0" smtClean="0">
              <a:latin typeface="Times New Roman" pitchFamily="18" charset="0"/>
              <a:cs typeface="Times New Roman" pitchFamily="18" charset="0"/>
            </a:endParaRPr>
          </a:p>
          <a:p>
            <a:pPr marL="82296" indent="0" algn="r">
              <a:buNone/>
            </a:pPr>
            <a:r>
              <a:rPr lang="ar-IQ" sz="2800" dirty="0">
                <a:latin typeface="Times New Roman" pitchFamily="18" charset="0"/>
                <a:cs typeface="Times New Roman" pitchFamily="18" charset="0"/>
              </a:rPr>
              <a:t> </a:t>
            </a:r>
            <a:r>
              <a:rPr lang="ar-IQ" sz="2800" dirty="0" smtClean="0">
                <a:latin typeface="Times New Roman" pitchFamily="18" charset="0"/>
                <a:cs typeface="Times New Roman" pitchFamily="18" charset="0"/>
              </a:rPr>
              <a:t>       وقد </a:t>
            </a:r>
            <a:r>
              <a:rPr lang="ar-IQ" sz="2800" dirty="0">
                <a:latin typeface="Times New Roman" pitchFamily="18" charset="0"/>
                <a:cs typeface="Times New Roman" pitchFamily="18" charset="0"/>
              </a:rPr>
              <a:t>تكون </a:t>
            </a:r>
            <a:r>
              <a:rPr lang="ar-IQ" sz="2800" dirty="0" smtClean="0">
                <a:latin typeface="Times New Roman" pitchFamily="18" charset="0"/>
                <a:cs typeface="Times New Roman" pitchFamily="18" charset="0"/>
              </a:rPr>
              <a:t>العناصر التركیبیة </a:t>
            </a:r>
            <a:r>
              <a:rPr lang="ar-IQ" sz="2800" dirty="0">
                <a:latin typeface="Times New Roman" pitchFamily="18" charset="0"/>
                <a:cs typeface="Times New Roman" pitchFamily="18" charset="0"/>
              </a:rPr>
              <a:t>للحجر الجیري (المواد الأولیة للجیر) نقیة بدون أى شوائب أخرى أى متكونة من </a:t>
            </a:r>
            <a:r>
              <a:rPr lang="ar-IQ" sz="2800" dirty="0" smtClean="0">
                <a:latin typeface="Times New Roman" pitchFamily="18" charset="0"/>
                <a:cs typeface="Times New Roman" pitchFamily="18" charset="0"/>
              </a:rPr>
              <a:t>كربونات الكالسیوم </a:t>
            </a:r>
            <a:r>
              <a:rPr lang="ar-IQ" sz="2800" dirty="0">
                <a:latin typeface="Times New Roman" pitchFamily="18" charset="0"/>
                <a:cs typeface="Times New Roman" pitchFamily="18" charset="0"/>
              </a:rPr>
              <a:t>فقط، وھي حالة نادرة, وقد تكون متحولة بنسب مختلفة إلى ما بین كربونات الكالسیوم </a:t>
            </a:r>
            <a:r>
              <a:rPr lang="ar-IQ" sz="2800" dirty="0" smtClean="0">
                <a:latin typeface="Times New Roman" pitchFamily="18" charset="0"/>
                <a:cs typeface="Times New Roman" pitchFamily="18" charset="0"/>
              </a:rPr>
              <a:t>و كربونات </a:t>
            </a:r>
            <a:r>
              <a:rPr lang="ar-IQ" sz="2800" dirty="0">
                <a:latin typeface="Times New Roman" pitchFamily="18" charset="0"/>
                <a:cs typeface="Times New Roman" pitchFamily="18" charset="0"/>
              </a:rPr>
              <a:t>الماغنسیوم لأن الحجر الجیر ي من الصخور المتحولة من كربونات كالسیوم خالصة </a:t>
            </a:r>
            <a:r>
              <a:rPr lang="ar-IQ" sz="2800" dirty="0" smtClean="0">
                <a:latin typeface="Times New Roman" pitchFamily="18" charset="0"/>
                <a:cs typeface="Times New Roman" pitchFamily="18" charset="0"/>
              </a:rPr>
              <a:t>إلى كربونات </a:t>
            </a:r>
            <a:r>
              <a:rPr lang="ar-IQ" sz="2800" dirty="0">
                <a:latin typeface="Times New Roman" pitchFamily="18" charset="0"/>
                <a:cs typeface="Times New Roman" pitchFamily="18" charset="0"/>
              </a:rPr>
              <a:t>ماغنسیوم، وقد تكون بعض الشوائب من السیلیكا أو الألومینا أو أوكسید الحدید أو القلیل </a:t>
            </a:r>
            <a:r>
              <a:rPr lang="ar-IQ" sz="2800" dirty="0" smtClean="0">
                <a:latin typeface="Times New Roman" pitchFamily="18" charset="0"/>
                <a:cs typeface="Times New Roman" pitchFamily="18" charset="0"/>
              </a:rPr>
              <a:t>من الكبریتات </a:t>
            </a:r>
            <a:r>
              <a:rPr lang="ar-IQ" sz="2800" dirty="0">
                <a:latin typeface="Times New Roman" pitchFamily="18" charset="0"/>
                <a:cs typeface="Times New Roman" pitchFamily="18" charset="0"/>
              </a:rPr>
              <a:t>و القلویات.</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72133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lnSpcReduction="10000"/>
          </a:bodyPr>
          <a:lstStyle/>
          <a:p>
            <a:pPr marL="82296" indent="0" algn="r">
              <a:buNone/>
            </a:pPr>
            <a:r>
              <a:rPr lang="ar-IQ" b="1" dirty="0">
                <a:solidFill>
                  <a:srgbClr val="0070C0"/>
                </a:solidFill>
                <a:latin typeface="Times New Roman" pitchFamily="18" charset="0"/>
                <a:cs typeface="Times New Roman" pitchFamily="18" charset="0"/>
              </a:rPr>
              <a:t>الجیر المطفي (النورة المطفئة)</a:t>
            </a:r>
          </a:p>
          <a:p>
            <a:pPr marL="82296" indent="0" algn="r">
              <a:buNone/>
            </a:pPr>
            <a:r>
              <a:rPr lang="en-US"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       وھو </a:t>
            </a:r>
            <a:r>
              <a:rPr lang="ar-IQ" dirty="0">
                <a:latin typeface="Times New Roman" pitchFamily="18" charset="0"/>
                <a:cs typeface="Times New Roman" pitchFamily="18" charset="0"/>
              </a:rPr>
              <a:t>عبارة عن الجیر الحي المتحول كیمیائیا عند إضافة الماء </a:t>
            </a:r>
            <a:r>
              <a:rPr lang="ar-IQ" dirty="0" smtClean="0">
                <a:latin typeface="Times New Roman" pitchFamily="18" charset="0"/>
                <a:cs typeface="Times New Roman" pitchFamily="18" charset="0"/>
              </a:rPr>
              <a:t>إلیھا أثناء </a:t>
            </a:r>
            <a:r>
              <a:rPr lang="ar-IQ" dirty="0">
                <a:latin typeface="Times New Roman" pitchFamily="18" charset="0"/>
                <a:cs typeface="Times New Roman" pitchFamily="18" charset="0"/>
              </a:rPr>
              <a:t>الاستخدام إلى جیر مطفي.</a:t>
            </a:r>
          </a:p>
          <a:p>
            <a:pPr marL="82296" indent="0" algn="r">
              <a:buNone/>
            </a:pPr>
            <a:endParaRPr lang="ar-IQ" dirty="0" smtClean="0">
              <a:latin typeface="Times New Roman" pitchFamily="18" charset="0"/>
              <a:cs typeface="Times New Roman" pitchFamily="18" charset="0"/>
            </a:endParaRPr>
          </a:p>
          <a:p>
            <a:pPr marL="82296" indent="0" algn="r">
              <a:buNone/>
            </a:pPr>
            <a:r>
              <a:rPr lang="ar-IQ" dirty="0" smtClean="0">
                <a:latin typeface="Times New Roman" pitchFamily="18" charset="0"/>
                <a:cs typeface="Times New Roman" pitchFamily="18" charset="0"/>
              </a:rPr>
              <a:t>بعد </a:t>
            </a:r>
            <a:r>
              <a:rPr lang="ar-IQ" dirty="0">
                <a:latin typeface="Times New Roman" pitchFamily="18" charset="0"/>
                <a:cs typeface="Times New Roman" pitchFamily="18" charset="0"/>
              </a:rPr>
              <a:t>ان </a:t>
            </a:r>
            <a:r>
              <a:rPr lang="ar-IQ" dirty="0" smtClean="0">
                <a:latin typeface="Times New Roman" pitchFamily="18" charset="0"/>
                <a:cs typeface="Times New Roman" pitchFamily="18" charset="0"/>
              </a:rPr>
              <a:t>تكتمل عملیة </a:t>
            </a:r>
            <a:r>
              <a:rPr lang="ar-IQ" dirty="0">
                <a:latin typeface="Times New Roman" pitchFamily="18" charset="0"/>
                <a:cs typeface="Times New Roman" pitchFamily="18" charset="0"/>
              </a:rPr>
              <a:t>الاطفاء تماما تتحول الكتل الى مسحوق ناعم ینقل الى احواض فیھا كمیة من الماء لیحل </a:t>
            </a:r>
            <a:r>
              <a:rPr lang="ar-IQ" dirty="0" smtClean="0">
                <a:latin typeface="Times New Roman" pitchFamily="18" charset="0"/>
                <a:cs typeface="Times New Roman" pitchFamily="18" charset="0"/>
              </a:rPr>
              <a:t>بشكل كثیف </a:t>
            </a:r>
            <a:r>
              <a:rPr lang="ar-IQ" dirty="0">
                <a:latin typeface="Times New Roman" pitchFamily="18" charset="0"/>
                <a:cs typeface="Times New Roman" pitchFamily="18" charset="0"/>
              </a:rPr>
              <a:t>ویمرر بمناخل ناعمة لتفصل المواد الغریبة او المتفاعلة مع الماء. تطفأ بالماء لفترة معینة </a:t>
            </a:r>
            <a:r>
              <a:rPr lang="ar-IQ" dirty="0" smtClean="0">
                <a:latin typeface="Times New Roman" pitchFamily="18" charset="0"/>
                <a:cs typeface="Times New Roman" pitchFamily="18" charset="0"/>
              </a:rPr>
              <a:t>قبل استخدامھا </a:t>
            </a:r>
            <a:r>
              <a:rPr lang="ar-IQ" dirty="0">
                <a:latin typeface="Times New Roman" pitchFamily="18" charset="0"/>
                <a:cs typeface="Times New Roman" pitchFamily="18" charset="0"/>
              </a:rPr>
              <a:t>بالبناء. تتم عملیة التماسك بفقدان الجیر المطفئ </a:t>
            </a:r>
            <a:r>
              <a:rPr lang="ar-IQ" dirty="0" smtClean="0">
                <a:latin typeface="Times New Roman" pitchFamily="18" charset="0"/>
                <a:cs typeface="Times New Roman" pitchFamily="18" charset="0"/>
              </a:rPr>
              <a:t>لمائھا بواسطة </a:t>
            </a:r>
            <a:r>
              <a:rPr lang="ar-IQ" dirty="0">
                <a:latin typeface="Times New Roman" pitchFamily="18" charset="0"/>
                <a:cs typeface="Times New Roman" pitchFamily="18" charset="0"/>
              </a:rPr>
              <a:t>التبخر وامتصاص ثاني </a:t>
            </a:r>
            <a:r>
              <a:rPr lang="ar-IQ" dirty="0" smtClean="0">
                <a:latin typeface="Times New Roman" pitchFamily="18" charset="0"/>
                <a:cs typeface="Times New Roman" pitchFamily="18" charset="0"/>
              </a:rPr>
              <a:t>اوكسید</a:t>
            </a:r>
            <a:r>
              <a:rPr lang="ar-IQ" dirty="0">
                <a:latin typeface="Times New Roman" pitchFamily="18" charset="0"/>
                <a:cs typeface="Times New Roman" pitchFamily="18" charset="0"/>
              </a:rPr>
              <a:t> </a:t>
            </a:r>
            <a:r>
              <a:rPr lang="ar-IQ" dirty="0" smtClean="0">
                <a:latin typeface="Times New Roman" pitchFamily="18" charset="0"/>
                <a:cs typeface="Times New Roman" pitchFamily="18" charset="0"/>
              </a:rPr>
              <a:t>الكاربون </a:t>
            </a:r>
            <a:r>
              <a:rPr lang="ar-IQ" dirty="0">
                <a:latin typeface="Times New Roman" pitchFamily="18" charset="0"/>
                <a:cs typeface="Times New Roman" pitchFamily="18" charset="0"/>
              </a:rPr>
              <a:t>من الھواء ویكون الناتج كاربونات الكالسیوم الصلبة الرابطة والتي تربط ذرات الرمل</a:t>
            </a:r>
            <a:r>
              <a:rPr lang="ar-IQ" dirty="0" smtClean="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67" y="1988840"/>
            <a:ext cx="5472608" cy="39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5661248"/>
            <a:ext cx="5476844"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8942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332656"/>
            <a:ext cx="7890080" cy="5976664"/>
          </a:xfrm>
        </p:spPr>
        <p:txBody>
          <a:bodyPr>
            <a:noAutofit/>
          </a:bodyPr>
          <a:lstStyle/>
          <a:p>
            <a:pPr marL="82296" indent="0" algn="r">
              <a:buNone/>
            </a:pPr>
            <a:r>
              <a:rPr lang="en-US" sz="2400" b="1" dirty="0">
                <a:solidFill>
                  <a:srgbClr val="0070C0"/>
                </a:solidFill>
                <a:latin typeface="Times New Roman" pitchFamily="18" charset="0"/>
                <a:cs typeface="Times New Roman" pitchFamily="18" charset="0"/>
              </a:rPr>
              <a:t>Gypsum </a:t>
            </a:r>
            <a:r>
              <a:rPr lang="ar-IQ" sz="2400" b="1" dirty="0" smtClean="0">
                <a:solidFill>
                  <a:srgbClr val="0070C0"/>
                </a:solidFill>
                <a:latin typeface="Times New Roman" pitchFamily="18" charset="0"/>
                <a:cs typeface="Times New Roman" pitchFamily="18" charset="0"/>
              </a:rPr>
              <a:t>الجص</a:t>
            </a:r>
          </a:p>
          <a:p>
            <a:pPr marL="82296" indent="0" algn="r">
              <a:buNone/>
            </a:pPr>
            <a:r>
              <a:rPr lang="ar-IQ"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CaSO4.2H2O) </a:t>
            </a:r>
            <a:r>
              <a:rPr lang="ar-IQ" sz="2000" dirty="0" err="1" smtClean="0">
                <a:latin typeface="Times New Roman" pitchFamily="18" charset="0"/>
                <a:cs typeface="Times New Roman" pitchFamily="18" charset="0"/>
              </a:rPr>
              <a:t>ھو</a:t>
            </a:r>
            <a:r>
              <a:rPr lang="ar-IQ" sz="2000" dirty="0" smtClean="0">
                <a:latin typeface="Times New Roman" pitchFamily="18" charset="0"/>
                <a:cs typeface="Times New Roman" pitchFamily="18" charset="0"/>
              </a:rPr>
              <a:t> كبریتات الكالسیوم</a:t>
            </a:r>
            <a:r>
              <a:rPr lang="ar-IQ" sz="2000" dirty="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الحاویة</a:t>
            </a:r>
            <a:r>
              <a:rPr lang="ar-IQ" sz="2000" dirty="0" smtClean="0">
                <a:latin typeface="Times New Roman" pitchFamily="18" charset="0"/>
                <a:cs typeface="Times New Roman" pitchFamily="18" charset="0"/>
              </a:rPr>
              <a:t> على نصف </a:t>
            </a:r>
            <a:r>
              <a:rPr lang="ar-IQ" sz="2000" dirty="0" err="1" smtClean="0">
                <a:latin typeface="Times New Roman" pitchFamily="18" charset="0"/>
                <a:cs typeface="Times New Roman" pitchFamily="18" charset="0"/>
              </a:rPr>
              <a:t>جزیئة</a:t>
            </a:r>
            <a:r>
              <a:rPr lang="ar-IQ" sz="2000" dirty="0" smtClean="0">
                <a:latin typeface="Times New Roman" pitchFamily="18" charset="0"/>
                <a:cs typeface="Times New Roman" pitchFamily="18" charset="0"/>
              </a:rPr>
              <a:t> ماء</a:t>
            </a:r>
            <a:r>
              <a:rPr lang="en-US" sz="2000" dirty="0" smtClean="0">
                <a:latin typeface="Times New Roman" pitchFamily="18" charset="0"/>
                <a:cs typeface="Times New Roman" pitchFamily="18" charset="0"/>
              </a:rPr>
              <a:t> </a:t>
            </a:r>
          </a:p>
          <a:p>
            <a:pPr marL="82296" indent="0" algn="r">
              <a:buNone/>
            </a:pPr>
            <a:r>
              <a:rPr lang="ar-IQ" sz="2000" dirty="0" smtClean="0">
                <a:latin typeface="Times New Roman" pitchFamily="18" charset="0"/>
                <a:cs typeface="Times New Roman" pitchFamily="18" charset="0"/>
              </a:rPr>
              <a:t>وشوائب </a:t>
            </a:r>
            <a:r>
              <a:rPr lang="ar-IQ" sz="2000" dirty="0">
                <a:latin typeface="Times New Roman" pitchFamily="18" charset="0"/>
                <a:cs typeface="Times New Roman" pitchFamily="18" charset="0"/>
              </a:rPr>
              <a:t>مثل </a:t>
            </a:r>
            <a:r>
              <a:rPr lang="ar-IQ" sz="2000" dirty="0" err="1" smtClean="0">
                <a:latin typeface="Times New Roman" pitchFamily="18" charset="0"/>
                <a:cs typeface="Times New Roman" pitchFamily="18" charset="0"/>
              </a:rPr>
              <a:t>لسیلیكات</a:t>
            </a:r>
            <a:r>
              <a:rPr lang="ar-IQ" sz="2000" dirty="0">
                <a:latin typeface="Times New Roman" pitchFamily="18" charset="0"/>
                <a:cs typeface="Times New Roman" pitchFamily="18" charset="0"/>
              </a:rPr>
              <a:t>, </a:t>
            </a:r>
            <a:r>
              <a:rPr lang="ar-IQ" sz="2000" dirty="0" smtClean="0">
                <a:latin typeface="Times New Roman" pitchFamily="18" charset="0"/>
                <a:cs typeface="Times New Roman" pitchFamily="18" charset="0"/>
              </a:rPr>
              <a:t> الالومینات واكاسید </a:t>
            </a:r>
            <a:r>
              <a:rPr lang="ar-IQ" sz="2000" dirty="0" err="1" smtClean="0">
                <a:latin typeface="Times New Roman" pitchFamily="18" charset="0"/>
                <a:cs typeface="Times New Roman" pitchFamily="18" charset="0"/>
              </a:rPr>
              <a:t>الحدید</a:t>
            </a:r>
            <a:r>
              <a:rPr lang="ar-IQ" sz="2000" dirty="0" smtClean="0">
                <a:latin typeface="Times New Roman" pitchFamily="18" charset="0"/>
                <a:cs typeface="Times New Roman" pitchFamily="18" charset="0"/>
              </a:rPr>
              <a:t>. </a:t>
            </a:r>
          </a:p>
          <a:p>
            <a:pPr marL="82296" indent="0" algn="r">
              <a:buNone/>
            </a:pPr>
            <a:r>
              <a:rPr lang="ar-IQ" sz="2000" dirty="0" smtClean="0">
                <a:latin typeface="Times New Roman" pitchFamily="18" charset="0"/>
                <a:cs typeface="Times New Roman" pitchFamily="18" charset="0"/>
              </a:rPr>
              <a:t>       یصنع الجص من الترسبات الجبسیة, والجبس ھو المركب المتبلور لكبریتات الكالسیوم المائیة</a:t>
            </a:r>
          </a:p>
          <a:p>
            <a:pPr marL="82296" indent="0" algn="r">
              <a:buNone/>
            </a:pPr>
            <a:r>
              <a:rPr lang="ar-IQ"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CaSO4.2H2O)</a:t>
            </a:r>
            <a:r>
              <a:rPr lang="ar-IQ" sz="2000" dirty="0" smtClean="0">
                <a:latin typeface="Times New Roman" pitchFamily="18" charset="0"/>
                <a:cs typeface="Times New Roman" pitchFamily="18" charset="0"/>
              </a:rPr>
              <a:t>    </a:t>
            </a:r>
          </a:p>
          <a:p>
            <a:pPr marL="82296" indent="0" algn="r">
              <a:buNone/>
            </a:pPr>
            <a:r>
              <a:rPr lang="ar-IQ" sz="2000" dirty="0" err="1" smtClean="0">
                <a:latin typeface="Times New Roman" pitchFamily="18" charset="0"/>
                <a:cs typeface="Times New Roman" pitchFamily="18" charset="0"/>
              </a:rPr>
              <a:t>ویفقد</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جزیئة</a:t>
            </a:r>
            <a:r>
              <a:rPr lang="ar-IQ" sz="2000" dirty="0" smtClean="0">
                <a:latin typeface="Times New Roman" pitchFamily="18" charset="0"/>
                <a:cs typeface="Times New Roman" pitchFamily="18" charset="0"/>
              </a:rPr>
              <a:t> ونصف من ماء التبلور بدرجة حرارة 170درجة </a:t>
            </a:r>
            <a:r>
              <a:rPr lang="ar-IQ" sz="2000" dirty="0" err="1" smtClean="0">
                <a:latin typeface="Times New Roman" pitchFamily="18" charset="0"/>
                <a:cs typeface="Times New Roman" pitchFamily="18" charset="0"/>
              </a:rPr>
              <a:t>مئویة</a:t>
            </a:r>
            <a:r>
              <a:rPr lang="ar-IQ" sz="2000" dirty="0" smtClean="0">
                <a:latin typeface="Times New Roman" pitchFamily="18" charset="0"/>
                <a:cs typeface="Times New Roman" pitchFamily="18" charset="0"/>
              </a:rPr>
              <a:t> , </a:t>
            </a:r>
            <a:r>
              <a:rPr lang="ar-IQ" sz="2000" dirty="0" err="1" smtClean="0">
                <a:latin typeface="Times New Roman" pitchFamily="18" charset="0"/>
                <a:cs typeface="Times New Roman" pitchFamily="18" charset="0"/>
              </a:rPr>
              <a:t>ویفقد</a:t>
            </a:r>
            <a:r>
              <a:rPr lang="ar-IQ" sz="2000" dirty="0" smtClean="0">
                <a:latin typeface="Times New Roman" pitchFamily="18" charset="0"/>
                <a:cs typeface="Times New Roman" pitchFamily="18" charset="0"/>
              </a:rPr>
              <a:t> الجبس </a:t>
            </a:r>
            <a:r>
              <a:rPr lang="ar-IQ" sz="2000" dirty="0" err="1" smtClean="0">
                <a:latin typeface="Times New Roman" pitchFamily="18" charset="0"/>
                <a:cs typeface="Times New Roman" pitchFamily="18" charset="0"/>
              </a:rPr>
              <a:t>جمیع</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مائھا</a:t>
            </a:r>
            <a:r>
              <a:rPr lang="ar-IQ" sz="2000" dirty="0" smtClean="0">
                <a:latin typeface="Times New Roman" pitchFamily="18" charset="0"/>
                <a:cs typeface="Times New Roman" pitchFamily="18" charset="0"/>
              </a:rPr>
              <a:t> بدرجة حرارة 200 درجة </a:t>
            </a:r>
            <a:r>
              <a:rPr lang="ar-IQ" sz="2000" dirty="0" err="1" smtClean="0">
                <a:latin typeface="Times New Roman" pitchFamily="18" charset="0"/>
                <a:cs typeface="Times New Roman" pitchFamily="18" charset="0"/>
              </a:rPr>
              <a:t>مئویة</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ویتحول</a:t>
            </a:r>
            <a:r>
              <a:rPr lang="ar-IQ" sz="2000" dirty="0" smtClean="0">
                <a:latin typeface="Times New Roman" pitchFamily="18" charset="0"/>
                <a:cs typeface="Times New Roman" pitchFamily="18" charset="0"/>
              </a:rPr>
              <a:t> الى الجبس</a:t>
            </a:r>
          </a:p>
          <a:p>
            <a:pPr marL="82296" indent="0" algn="r">
              <a:buNone/>
            </a:pPr>
            <a:r>
              <a:rPr lang="en-US" sz="2000" dirty="0" smtClean="0">
                <a:latin typeface="Times New Roman" pitchFamily="18" charset="0"/>
                <a:cs typeface="Times New Roman" pitchFamily="18" charset="0"/>
              </a:rPr>
              <a:t>(CaSO4)</a:t>
            </a:r>
            <a:r>
              <a:rPr lang="ar-IQ" sz="2000" dirty="0" err="1" smtClean="0">
                <a:latin typeface="Times New Roman" pitchFamily="18" charset="0"/>
                <a:cs typeface="Times New Roman" pitchFamily="18" charset="0"/>
              </a:rPr>
              <a:t>اللامائي</a:t>
            </a:r>
            <a:r>
              <a:rPr lang="ar-IQ"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82296" indent="0" algn="r">
              <a:buNone/>
            </a:pPr>
            <a:r>
              <a:rPr lang="ar-IQ" sz="2000" dirty="0" smtClean="0">
                <a:latin typeface="Times New Roman" pitchFamily="18" charset="0"/>
                <a:cs typeface="Times New Roman" pitchFamily="18" charset="0"/>
              </a:rPr>
              <a:t>(الجص الحاوي على نصف </a:t>
            </a:r>
            <a:r>
              <a:rPr lang="ar-IQ" sz="2000" dirty="0" err="1" smtClean="0">
                <a:latin typeface="Times New Roman" pitchFamily="18" charset="0"/>
                <a:cs typeface="Times New Roman" pitchFamily="18" charset="0"/>
              </a:rPr>
              <a:t>جزیئة</a:t>
            </a:r>
            <a:r>
              <a:rPr lang="ar-IQ" sz="2000" dirty="0" smtClean="0">
                <a:latin typeface="Times New Roman" pitchFamily="18" charset="0"/>
                <a:cs typeface="Times New Roman" pitchFamily="18" charset="0"/>
              </a:rPr>
              <a:t> ماء </a:t>
            </a:r>
            <a:r>
              <a:rPr lang="ar-IQ" sz="2000" dirty="0" err="1" smtClean="0">
                <a:latin typeface="Times New Roman" pitchFamily="18" charset="0"/>
                <a:cs typeface="Times New Roman" pitchFamily="18" charset="0"/>
              </a:rPr>
              <a:t>یدعى</a:t>
            </a:r>
            <a:r>
              <a:rPr lang="ar-IQ" sz="2000" dirty="0" smtClean="0">
                <a:latin typeface="Times New Roman" pitchFamily="18" charset="0"/>
                <a:cs typeface="Times New Roman" pitchFamily="18" charset="0"/>
              </a:rPr>
              <a:t> مسحوق </a:t>
            </a:r>
            <a:r>
              <a:rPr lang="ar-IQ" sz="2000" dirty="0" err="1" smtClean="0">
                <a:latin typeface="Times New Roman" pitchFamily="18" charset="0"/>
                <a:cs typeface="Times New Roman" pitchFamily="18" charset="0"/>
              </a:rPr>
              <a:t>باریس</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وھو</a:t>
            </a:r>
            <a:r>
              <a:rPr lang="ar-IQ" sz="2000" dirty="0" smtClean="0">
                <a:latin typeface="Times New Roman" pitchFamily="18" charset="0"/>
                <a:cs typeface="Times New Roman" pitchFamily="18" charset="0"/>
              </a:rPr>
              <a:t> مادة </a:t>
            </a:r>
            <a:r>
              <a:rPr lang="ar-IQ" sz="2000" dirty="0" err="1" smtClean="0">
                <a:latin typeface="Times New Roman" pitchFamily="18" charset="0"/>
                <a:cs typeface="Times New Roman" pitchFamily="18" charset="0"/>
              </a:rPr>
              <a:t>غیر</a:t>
            </a:r>
            <a:r>
              <a:rPr lang="ar-IQ" sz="2000" dirty="0" smtClean="0">
                <a:latin typeface="Times New Roman" pitchFamily="18" charset="0"/>
                <a:cs typeface="Times New Roman" pitchFamily="18" charset="0"/>
              </a:rPr>
              <a:t> مستقرة </a:t>
            </a:r>
            <a:r>
              <a:rPr lang="ar-IQ" sz="2000" dirty="0" err="1" smtClean="0">
                <a:latin typeface="Times New Roman" pitchFamily="18" charset="0"/>
                <a:cs typeface="Times New Roman" pitchFamily="18" charset="0"/>
              </a:rPr>
              <a:t>حیث</a:t>
            </a:r>
            <a:r>
              <a:rPr lang="ar-IQ" sz="2000" dirty="0" smtClean="0">
                <a:latin typeface="Times New Roman" pitchFamily="18" charset="0"/>
                <a:cs typeface="Times New Roman" pitchFamily="18" charset="0"/>
              </a:rPr>
              <a:t> بمجرد تواجد الماء او الرطوبة </a:t>
            </a:r>
            <a:r>
              <a:rPr lang="ar-IQ" sz="2000" dirty="0" err="1" smtClean="0">
                <a:latin typeface="Times New Roman" pitchFamily="18" charset="0"/>
                <a:cs typeface="Times New Roman" pitchFamily="18" charset="0"/>
              </a:rPr>
              <a:t>یحدث</a:t>
            </a:r>
            <a:r>
              <a:rPr lang="ar-IQ" sz="2000" dirty="0" smtClean="0">
                <a:latin typeface="Times New Roman" pitchFamily="18" charset="0"/>
                <a:cs typeface="Times New Roman" pitchFamily="18" charset="0"/>
              </a:rPr>
              <a:t> التفاعل العكسي مكوناً مادة صلبة لذلك </a:t>
            </a:r>
            <a:r>
              <a:rPr lang="ar-IQ" sz="2000" dirty="0" err="1" smtClean="0">
                <a:latin typeface="Times New Roman" pitchFamily="18" charset="0"/>
                <a:cs typeface="Times New Roman" pitchFamily="18" charset="0"/>
              </a:rPr>
              <a:t>یجب</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خزنھا</a:t>
            </a:r>
            <a:r>
              <a:rPr lang="ar-IQ" sz="2000" dirty="0" smtClean="0">
                <a:latin typeface="Times New Roman" pitchFamily="18" charset="0"/>
                <a:cs typeface="Times New Roman" pitchFamily="18" charset="0"/>
              </a:rPr>
              <a:t> في مكان </a:t>
            </a:r>
            <a:r>
              <a:rPr lang="ar-IQ" sz="2000" dirty="0" err="1" smtClean="0">
                <a:latin typeface="Times New Roman" pitchFamily="18" charset="0"/>
                <a:cs typeface="Times New Roman" pitchFamily="18" charset="0"/>
              </a:rPr>
              <a:t>لاتصلھا</a:t>
            </a:r>
            <a:r>
              <a:rPr lang="ar-IQ" sz="2000" dirty="0" smtClean="0">
                <a:latin typeface="Times New Roman" pitchFamily="18" charset="0"/>
                <a:cs typeface="Times New Roman" pitchFamily="18" charset="0"/>
              </a:rPr>
              <a:t> الرطوبة </a:t>
            </a:r>
            <a:r>
              <a:rPr lang="ar-IQ" sz="2000" dirty="0" err="1" smtClean="0">
                <a:latin typeface="Times New Roman" pitchFamily="18" charset="0"/>
                <a:cs typeface="Times New Roman" pitchFamily="18" charset="0"/>
              </a:rPr>
              <a:t>لانھا</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یتحول</a:t>
            </a:r>
            <a:r>
              <a:rPr lang="ar-IQ" sz="2000" dirty="0" smtClean="0">
                <a:latin typeface="Times New Roman" pitchFamily="18" charset="0"/>
                <a:cs typeface="Times New Roman" pitchFamily="18" charset="0"/>
              </a:rPr>
              <a:t> بسرعة الى مادة صلبة اما مادة </a:t>
            </a:r>
            <a:r>
              <a:rPr lang="ar-IQ" sz="2000" dirty="0" err="1" smtClean="0">
                <a:latin typeface="Times New Roman" pitchFamily="18" charset="0"/>
                <a:cs typeface="Times New Roman" pitchFamily="18" charset="0"/>
              </a:rPr>
              <a:t>كبریتات</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الكالسیوم</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اللامائیة</a:t>
            </a:r>
            <a:r>
              <a:rPr lang="ar-IQ" sz="2000" dirty="0" smtClean="0">
                <a:latin typeface="Times New Roman" pitchFamily="18" charset="0"/>
                <a:cs typeface="Times New Roman" pitchFamily="18" charset="0"/>
              </a:rPr>
              <a:t> (الجص </a:t>
            </a:r>
            <a:r>
              <a:rPr lang="ar-IQ" sz="2000" dirty="0" err="1" smtClean="0">
                <a:latin typeface="Times New Roman" pitchFamily="18" charset="0"/>
                <a:cs typeface="Times New Roman" pitchFamily="18" charset="0"/>
              </a:rPr>
              <a:t>اللامائي</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فانھا</a:t>
            </a:r>
            <a:r>
              <a:rPr lang="ar-IQ" sz="2000" dirty="0" smtClean="0">
                <a:latin typeface="Times New Roman" pitchFamily="18" charset="0"/>
                <a:cs typeface="Times New Roman" pitchFamily="18" charset="0"/>
              </a:rPr>
              <a:t> تحتاج الى زمن اطول لترجع الى </a:t>
            </a:r>
            <a:r>
              <a:rPr lang="ar-IQ" sz="2000" dirty="0" err="1" smtClean="0">
                <a:latin typeface="Times New Roman" pitchFamily="18" charset="0"/>
                <a:cs typeface="Times New Roman" pitchFamily="18" charset="0"/>
              </a:rPr>
              <a:t>كبریتات</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الكالسیوم</a:t>
            </a:r>
            <a:r>
              <a:rPr lang="ar-IQ" sz="2000" dirty="0" smtClean="0">
                <a:latin typeface="Times New Roman" pitchFamily="18" charset="0"/>
                <a:cs typeface="Times New Roman" pitchFamily="18" charset="0"/>
              </a:rPr>
              <a:t> </a:t>
            </a:r>
            <a:r>
              <a:rPr lang="ar-IQ" sz="2000" dirty="0" err="1" smtClean="0">
                <a:latin typeface="Times New Roman" pitchFamily="18" charset="0"/>
                <a:cs typeface="Times New Roman" pitchFamily="18" charset="0"/>
              </a:rPr>
              <a:t>المائیة</a:t>
            </a:r>
            <a:r>
              <a:rPr lang="ar-IQ" sz="2000" dirty="0" smtClean="0">
                <a:latin typeface="Times New Roman" pitchFamily="18" charset="0"/>
                <a:cs typeface="Times New Roman" pitchFamily="18" charset="0"/>
              </a:rPr>
              <a:t> عند </a:t>
            </a:r>
            <a:r>
              <a:rPr lang="ar-IQ" sz="2000" dirty="0" err="1" smtClean="0">
                <a:latin typeface="Times New Roman" pitchFamily="18" charset="0"/>
                <a:cs typeface="Times New Roman" pitchFamily="18" charset="0"/>
              </a:rPr>
              <a:t>تفاعلھا</a:t>
            </a:r>
            <a:r>
              <a:rPr lang="ar-IQ" sz="2000" dirty="0" smtClean="0">
                <a:latin typeface="Times New Roman" pitchFamily="18" charset="0"/>
                <a:cs typeface="Times New Roman" pitchFamily="18" charset="0"/>
              </a:rPr>
              <a:t> مع الماء. </a:t>
            </a:r>
          </a:p>
          <a:p>
            <a:pPr marL="82296" indent="0" algn="r">
              <a:buNone/>
            </a:pPr>
            <a:r>
              <a:rPr lang="ar-IQ" sz="2000" dirty="0" smtClean="0">
                <a:latin typeface="Times New Roman" pitchFamily="18" charset="0"/>
                <a:cs typeface="Times New Roman" pitchFamily="18" charset="0"/>
              </a:rPr>
              <a:t>       ان اھم مقالع المواد الخام في العراق (الترسبات الجبسیة) الموجودة في العراق ھي المنطقة الشمالیة حیث توجد ھذه الترسبات بشكل صخور جبسیة منتشرة على سطح الارض او بشكل ترسبات تحت سطح الارض وتكون عالیة النقاوة وفي المناطق الوسطى تتواجد الخامات الجبسیة في شرق وغرب المنطقة وتكون سطحیة وتحوي على نسب متباینة من المواد الشائبة اھمھا الطین والحصى والرمل.</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61387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620688"/>
            <a:ext cx="7560840" cy="5627712"/>
          </a:xfrm>
        </p:spPr>
        <p:txBody>
          <a:bodyPr>
            <a:normAutofit fontScale="92500" lnSpcReduction="20000"/>
          </a:bodyPr>
          <a:lstStyle/>
          <a:p>
            <a:pPr marL="82296" indent="0" algn="r">
              <a:buNone/>
            </a:pPr>
            <a:r>
              <a:rPr lang="ar-IQ" sz="3800" b="1" dirty="0">
                <a:solidFill>
                  <a:srgbClr val="0070C0"/>
                </a:solidFill>
                <a:latin typeface="Times New Roman" pitchFamily="18" charset="0"/>
                <a:cs typeface="Times New Roman" pitchFamily="18" charset="0"/>
              </a:rPr>
              <a:t>الانواع الشائعة من الجص</a:t>
            </a:r>
          </a:p>
          <a:p>
            <a:pPr marL="82296" indent="0" algn="r">
              <a:buNone/>
            </a:pPr>
            <a:r>
              <a:rPr lang="ar-IQ" dirty="0" smtClean="0">
                <a:solidFill>
                  <a:srgbClr val="FF0000"/>
                </a:solidFill>
                <a:latin typeface="Times New Roman" pitchFamily="18" charset="0"/>
                <a:cs typeface="Times New Roman" pitchFamily="18" charset="0"/>
              </a:rPr>
              <a:t>1. الجص </a:t>
            </a:r>
            <a:r>
              <a:rPr lang="ar-IQ" dirty="0">
                <a:solidFill>
                  <a:srgbClr val="FF0000"/>
                </a:solidFill>
                <a:latin typeface="Times New Roman" pitchFamily="18" charset="0"/>
                <a:cs typeface="Times New Roman" pitchFamily="18" charset="0"/>
              </a:rPr>
              <a:t>المیكانیكي: </a:t>
            </a:r>
            <a:r>
              <a:rPr lang="ar-IQ" dirty="0">
                <a:latin typeface="Times New Roman" pitchFamily="18" charset="0"/>
                <a:cs typeface="Times New Roman" pitchFamily="18" charset="0"/>
              </a:rPr>
              <a:t>ھو المادة الناتجة من احراق خامات الجبس ویحوي نسبة عالیة من الشوائب </a:t>
            </a:r>
            <a:r>
              <a:rPr lang="ar-IQ" dirty="0" smtClean="0">
                <a:latin typeface="Times New Roman" pitchFamily="18" charset="0"/>
                <a:cs typeface="Times New Roman" pitchFamily="18" charset="0"/>
              </a:rPr>
              <a:t>وعادة تؤثر </a:t>
            </a:r>
            <a:r>
              <a:rPr lang="ar-IQ" dirty="0">
                <a:latin typeface="Times New Roman" pitchFamily="18" charset="0"/>
                <a:cs typeface="Times New Roman" pitchFamily="18" charset="0"/>
              </a:rPr>
              <a:t>في زیادة وقت التماسك, یحضر بكور بدائیة ویطحن بمطاحن صغیرة ومتحركة یستعمل في </a:t>
            </a:r>
            <a:r>
              <a:rPr lang="ar-IQ" dirty="0" smtClean="0">
                <a:latin typeface="Times New Roman" pitchFamily="18" charset="0"/>
                <a:cs typeface="Times New Roman" pitchFamily="18" charset="0"/>
              </a:rPr>
              <a:t>الانھاء</a:t>
            </a:r>
            <a:r>
              <a:rPr lang="ar-IQ" dirty="0">
                <a:latin typeface="Times New Roman" pitchFamily="18" charset="0"/>
                <a:cs typeface="Times New Roman" pitchFamily="18" charset="0"/>
              </a:rPr>
              <a:t> </a:t>
            </a:r>
            <a:r>
              <a:rPr lang="ar-IQ" dirty="0" smtClean="0">
                <a:latin typeface="Times New Roman" pitchFamily="18" charset="0"/>
                <a:cs typeface="Times New Roman" pitchFamily="18" charset="0"/>
              </a:rPr>
              <a:t>الابتدائي </a:t>
            </a:r>
            <a:r>
              <a:rPr lang="ar-IQ" dirty="0">
                <a:latin typeface="Times New Roman" pitchFamily="18" charset="0"/>
                <a:cs typeface="Times New Roman" pitchFamily="18" charset="0"/>
              </a:rPr>
              <a:t>وكقیمة </a:t>
            </a:r>
            <a:r>
              <a:rPr lang="ar-IQ" dirty="0" err="1">
                <a:latin typeface="Times New Roman" pitchFamily="18" charset="0"/>
                <a:cs typeface="Times New Roman" pitchFamily="18" charset="0"/>
              </a:rPr>
              <a:t>بنائیة</a:t>
            </a:r>
            <a:r>
              <a:rPr lang="ar-IQ" dirty="0">
                <a:latin typeface="Times New Roman" pitchFamily="18" charset="0"/>
                <a:cs typeface="Times New Roman" pitchFamily="18" charset="0"/>
              </a:rPr>
              <a:t> </a:t>
            </a:r>
            <a:r>
              <a:rPr lang="ar-IQ" dirty="0" smtClean="0">
                <a:latin typeface="Times New Roman" pitchFamily="18" charset="0"/>
                <a:cs typeface="Times New Roman" pitchFamily="18" charset="0"/>
              </a:rPr>
              <a:t>ولا یستعمل </a:t>
            </a:r>
            <a:r>
              <a:rPr lang="ar-IQ" dirty="0">
                <a:latin typeface="Times New Roman" pitchFamily="18" charset="0"/>
                <a:cs typeface="Times New Roman" pitchFamily="18" charset="0"/>
              </a:rPr>
              <a:t>في الطبقة الاخیرة من </a:t>
            </a:r>
            <a:r>
              <a:rPr lang="ar-IQ" dirty="0" smtClean="0">
                <a:latin typeface="Times New Roman" pitchFamily="18" charset="0"/>
                <a:cs typeface="Times New Roman" pitchFamily="18" charset="0"/>
              </a:rPr>
              <a:t>الانھاء.</a:t>
            </a:r>
          </a:p>
          <a:p>
            <a:pPr marL="82296" indent="0" algn="r">
              <a:buNone/>
            </a:pPr>
            <a:r>
              <a:rPr lang="ar-IQ" dirty="0" smtClean="0">
                <a:solidFill>
                  <a:srgbClr val="FF0000"/>
                </a:solidFill>
                <a:latin typeface="Times New Roman" pitchFamily="18" charset="0"/>
                <a:cs typeface="Times New Roman" pitchFamily="18" charset="0"/>
              </a:rPr>
              <a:t>2</a:t>
            </a:r>
            <a:r>
              <a:rPr lang="ar-IQ" dirty="0">
                <a:solidFill>
                  <a:srgbClr val="FF0000"/>
                </a:solidFill>
                <a:latin typeface="Times New Roman" pitchFamily="18" charset="0"/>
                <a:cs typeface="Times New Roman" pitchFamily="18" charset="0"/>
              </a:rPr>
              <a:t>. الجص الفني: </a:t>
            </a:r>
            <a:r>
              <a:rPr lang="ar-IQ" dirty="0">
                <a:latin typeface="Times New Roman" pitchFamily="18" charset="0"/>
                <a:cs typeface="Times New Roman" pitchFamily="18" charset="0"/>
              </a:rPr>
              <a:t>یحضر من نفس خامات النوع المیكانیكي الا </a:t>
            </a:r>
            <a:r>
              <a:rPr lang="ar-IQ" dirty="0" smtClean="0">
                <a:latin typeface="Times New Roman" pitchFamily="18" charset="0"/>
                <a:cs typeface="Times New Roman" pitchFamily="18" charset="0"/>
              </a:rPr>
              <a:t>انھا </a:t>
            </a:r>
            <a:r>
              <a:rPr lang="ar-IQ" dirty="0">
                <a:latin typeface="Times New Roman" pitchFamily="18" charset="0"/>
                <a:cs typeface="Times New Roman" pitchFamily="18" charset="0"/>
              </a:rPr>
              <a:t>یحرق بافران خاصة ویطحن بمطاحن </a:t>
            </a:r>
            <a:r>
              <a:rPr lang="ar-IQ" dirty="0" smtClean="0">
                <a:latin typeface="Times New Roman" pitchFamily="18" charset="0"/>
                <a:cs typeface="Times New Roman" pitchFamily="18" charset="0"/>
              </a:rPr>
              <a:t>ثابتة وھو </a:t>
            </a:r>
            <a:r>
              <a:rPr lang="ar-IQ" dirty="0">
                <a:latin typeface="Times New Roman" pitchFamily="18" charset="0"/>
                <a:cs typeface="Times New Roman" pitchFamily="18" charset="0"/>
              </a:rPr>
              <a:t>انعم من النوع السابق وذو تحمل اعلى وزمن تماسك اقل یستعمل كقیمة بنائیة وللانھاء في </a:t>
            </a:r>
            <a:r>
              <a:rPr lang="ar-IQ" dirty="0" smtClean="0">
                <a:latin typeface="Times New Roman" pitchFamily="18" charset="0"/>
                <a:cs typeface="Times New Roman" pitchFamily="18" charset="0"/>
              </a:rPr>
              <a:t>الطبقات الاولیة </a:t>
            </a:r>
            <a:r>
              <a:rPr lang="ar-IQ" dirty="0">
                <a:latin typeface="Times New Roman" pitchFamily="18" charset="0"/>
                <a:cs typeface="Times New Roman" pitchFamily="18" charset="0"/>
              </a:rPr>
              <a:t>والنھائیة.</a:t>
            </a:r>
          </a:p>
          <a:p>
            <a:pPr marL="82296" indent="0" algn="r">
              <a:buNone/>
            </a:pPr>
            <a:r>
              <a:rPr lang="ar-IQ" dirty="0">
                <a:solidFill>
                  <a:srgbClr val="FF0000"/>
                </a:solidFill>
                <a:latin typeface="Times New Roman" pitchFamily="18" charset="0"/>
                <a:cs typeface="Times New Roman" pitchFamily="18" charset="0"/>
              </a:rPr>
              <a:t>3. البورك: </a:t>
            </a:r>
            <a:r>
              <a:rPr lang="ar-IQ" dirty="0">
                <a:latin typeface="Times New Roman" pitchFamily="18" charset="0"/>
                <a:cs typeface="Times New Roman" pitchFamily="18" charset="0"/>
              </a:rPr>
              <a:t>ھو اقرب مایكون الى مسحوق باریس ویسمى البیاض , یستعمل للانھاء النھائي او للانھاء </a:t>
            </a:r>
            <a:r>
              <a:rPr lang="ar-IQ" dirty="0" smtClean="0">
                <a:latin typeface="Times New Roman" pitchFamily="18" charset="0"/>
                <a:cs typeface="Times New Roman" pitchFamily="18" charset="0"/>
              </a:rPr>
              <a:t>الاولي بعد خلطھا </a:t>
            </a:r>
            <a:r>
              <a:rPr lang="ar-IQ" dirty="0">
                <a:latin typeface="Times New Roman" pitchFamily="18" charset="0"/>
                <a:cs typeface="Times New Roman" pitchFamily="18" charset="0"/>
              </a:rPr>
              <a:t>مع الرمل.</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2514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476672"/>
            <a:ext cx="7848872" cy="6192688"/>
          </a:xfrm>
        </p:spPr>
        <p:txBody>
          <a:bodyPr>
            <a:normAutofit fontScale="70000" lnSpcReduction="20000"/>
          </a:bodyPr>
          <a:lstStyle/>
          <a:p>
            <a:pPr marL="82296" indent="0" algn="r">
              <a:buNone/>
            </a:pPr>
            <a:r>
              <a:rPr lang="ar-IQ" sz="4000" b="1" dirty="0">
                <a:solidFill>
                  <a:srgbClr val="FF0000"/>
                </a:solidFill>
                <a:latin typeface="Times New Roman" pitchFamily="18" charset="0"/>
                <a:cs typeface="Times New Roman" pitchFamily="18" charset="0"/>
              </a:rPr>
              <a:t>خواص الجص</a:t>
            </a:r>
          </a:p>
          <a:p>
            <a:pPr marL="82296" indent="0" algn="r">
              <a:buNone/>
            </a:pPr>
            <a:r>
              <a:rPr lang="ar-IQ" dirty="0">
                <a:latin typeface="Times New Roman" pitchFamily="18" charset="0"/>
                <a:cs typeface="Times New Roman" pitchFamily="18" charset="0"/>
              </a:rPr>
              <a:t>• من المواد الرابطة غیر المقاومة للماء لذا لا یستعمل في المحلات المعرضة للرطوبة.</a:t>
            </a:r>
          </a:p>
          <a:p>
            <a:pPr marL="82296" indent="0" algn="r">
              <a:buNone/>
            </a:pPr>
            <a:r>
              <a:rPr lang="ar-IQ" dirty="0">
                <a:latin typeface="Times New Roman" pitchFamily="18" charset="0"/>
                <a:cs typeface="Times New Roman" pitchFamily="18" charset="0"/>
              </a:rPr>
              <a:t>• تحمل الجص قلیل نسبیاً ویتاثر بدرجة الحرق ونعومة الجص ومقدار الشوائب </a:t>
            </a:r>
            <a:endParaRPr lang="ar-IQ" dirty="0" smtClean="0">
              <a:latin typeface="Times New Roman" pitchFamily="18" charset="0"/>
              <a:cs typeface="Times New Roman" pitchFamily="18" charset="0"/>
            </a:endParaRPr>
          </a:p>
          <a:p>
            <a:pPr marL="82296" indent="0" algn="r">
              <a:buNone/>
            </a:pPr>
            <a:r>
              <a:rPr lang="ar-IQ" dirty="0" smtClean="0">
                <a:latin typeface="Times New Roman" pitchFamily="18" charset="0"/>
                <a:cs typeface="Times New Roman" pitchFamily="18" charset="0"/>
              </a:rPr>
              <a:t>وظروف الخزن </a:t>
            </a:r>
            <a:r>
              <a:rPr lang="ar-IQ" dirty="0">
                <a:latin typeface="Times New Roman" pitchFamily="18" charset="0"/>
                <a:cs typeface="Times New Roman" pitchFamily="18" charset="0"/>
              </a:rPr>
              <a:t>بعد الانتاج.</a:t>
            </a:r>
          </a:p>
          <a:p>
            <a:pPr marL="82296" indent="0" algn="r">
              <a:buNone/>
            </a:pPr>
            <a:endParaRPr lang="ar-IQ" sz="4000" b="1" dirty="0" smtClean="0">
              <a:solidFill>
                <a:srgbClr val="FF0000"/>
              </a:solidFill>
              <a:latin typeface="Times New Roman" pitchFamily="18" charset="0"/>
              <a:cs typeface="Times New Roman" pitchFamily="18" charset="0"/>
            </a:endParaRPr>
          </a:p>
          <a:p>
            <a:pPr marL="82296" indent="0" algn="r">
              <a:buNone/>
            </a:pPr>
            <a:r>
              <a:rPr lang="ar-IQ" sz="4000" b="1" dirty="0" smtClean="0">
                <a:solidFill>
                  <a:srgbClr val="FF0000"/>
                </a:solidFill>
                <a:latin typeface="Times New Roman" pitchFamily="18" charset="0"/>
                <a:cs typeface="Times New Roman" pitchFamily="18" charset="0"/>
              </a:rPr>
              <a:t>ملاحظات </a:t>
            </a:r>
            <a:r>
              <a:rPr lang="ar-IQ" sz="4000" b="1" dirty="0">
                <a:solidFill>
                  <a:srgbClr val="FF0000"/>
                </a:solidFill>
                <a:latin typeface="Times New Roman" pitchFamily="18" charset="0"/>
                <a:cs typeface="Times New Roman" pitchFamily="18" charset="0"/>
              </a:rPr>
              <a:t>حول استعمالات الجص</a:t>
            </a:r>
          </a:p>
          <a:p>
            <a:pPr marL="82296" indent="0" algn="r">
              <a:buNone/>
            </a:pPr>
            <a:r>
              <a:rPr lang="ar-IQ" dirty="0">
                <a:latin typeface="Times New Roman" pitchFamily="18" charset="0"/>
                <a:cs typeface="Times New Roman" pitchFamily="18" charset="0"/>
              </a:rPr>
              <a:t>1. یجب ان یخزن في مكان جاف لان لھ قابلیة على امتصاص الرطوبة.</a:t>
            </a:r>
          </a:p>
          <a:p>
            <a:pPr marL="82296" indent="0" algn="r">
              <a:buNone/>
            </a:pPr>
            <a:r>
              <a:rPr lang="ar-IQ" dirty="0">
                <a:latin typeface="Times New Roman" pitchFamily="18" charset="0"/>
                <a:cs typeface="Times New Roman" pitchFamily="18" charset="0"/>
              </a:rPr>
              <a:t>2. یجب ان یكون الماء المستعمل في عمل الخلطة نظیفاً وخالیاً من المواد الطینیة والاملاح.</a:t>
            </a:r>
          </a:p>
          <a:p>
            <a:pPr marL="82296" indent="0" algn="r">
              <a:buNone/>
            </a:pPr>
            <a:r>
              <a:rPr lang="ar-IQ" dirty="0">
                <a:latin typeface="Times New Roman" pitchFamily="18" charset="0"/>
                <a:cs typeface="Times New Roman" pitchFamily="18" charset="0"/>
              </a:rPr>
              <a:t>3. یجب ان تكون اوعیة الخلط نظیفة وخالیة من اثار الجص المتصلب.</a:t>
            </a:r>
          </a:p>
          <a:p>
            <a:pPr marL="82296" indent="0" algn="r">
              <a:buNone/>
            </a:pPr>
            <a:r>
              <a:rPr lang="ar-IQ" dirty="0">
                <a:latin typeface="Times New Roman" pitchFamily="18" charset="0"/>
                <a:cs typeface="Times New Roman" pitchFamily="18" charset="0"/>
              </a:rPr>
              <a:t>4. تستعمل المونة الطریة بعد الخلط مباشرة اي قبل </a:t>
            </a:r>
            <a:r>
              <a:rPr lang="ar-IQ" dirty="0" err="1" smtClean="0">
                <a:latin typeface="Times New Roman" pitchFamily="18" charset="0"/>
                <a:cs typeface="Times New Roman" pitchFamily="18" charset="0"/>
              </a:rPr>
              <a:t>تصلبھ</a:t>
            </a:r>
            <a:r>
              <a:rPr lang="ar-IQ" dirty="0" smtClean="0">
                <a:latin typeface="Times New Roman" pitchFamily="18" charset="0"/>
                <a:cs typeface="Times New Roman" pitchFamily="18" charset="0"/>
              </a:rPr>
              <a:t>.</a:t>
            </a:r>
            <a:endParaRPr lang="ar-IQ" dirty="0">
              <a:latin typeface="Times New Roman" pitchFamily="18" charset="0"/>
              <a:cs typeface="Times New Roman" pitchFamily="18" charset="0"/>
            </a:endParaRPr>
          </a:p>
          <a:p>
            <a:pPr marL="82296" indent="0" algn="r">
              <a:buNone/>
            </a:pPr>
            <a:r>
              <a:rPr lang="ar-IQ" dirty="0">
                <a:latin typeface="Times New Roman" pitchFamily="18" charset="0"/>
                <a:cs typeface="Times New Roman" pitchFamily="18" charset="0"/>
              </a:rPr>
              <a:t>5. لا یجوز اعادة خلط مونة الجص او اعادة اضافة مونة جدیدة الى مونة قدیمة.</a:t>
            </a:r>
          </a:p>
          <a:p>
            <a:pPr marL="82296" indent="0" algn="r">
              <a:buNone/>
            </a:pPr>
            <a:r>
              <a:rPr lang="ar-IQ" dirty="0">
                <a:latin typeface="Times New Roman" pitchFamily="18" charset="0"/>
                <a:cs typeface="Times New Roman" pitchFamily="18" charset="0"/>
              </a:rPr>
              <a:t>6. للحصول على جص ذو زمن انجماد اطول یحرق الجبس بدرجات حرارة عالیة او یخلط مع الرمل </a:t>
            </a:r>
            <a:r>
              <a:rPr lang="ar-IQ" dirty="0" smtClean="0">
                <a:latin typeface="Times New Roman" pitchFamily="18" charset="0"/>
                <a:cs typeface="Times New Roman" pitchFamily="18" charset="0"/>
              </a:rPr>
              <a:t>او بعض </a:t>
            </a:r>
            <a:r>
              <a:rPr lang="ar-IQ" dirty="0">
                <a:latin typeface="Times New Roman" pitchFamily="18" charset="0"/>
                <a:cs typeface="Times New Roman" pitchFamily="18" charset="0"/>
              </a:rPr>
              <a:t>المواد الاخرى.</a:t>
            </a:r>
          </a:p>
          <a:p>
            <a:pPr marL="82296" indent="0" algn="r">
              <a:buNone/>
            </a:pPr>
            <a:r>
              <a:rPr lang="ar-IQ" dirty="0">
                <a:latin typeface="Times New Roman" pitchFamily="18" charset="0"/>
                <a:cs typeface="Times New Roman" pitchFamily="18" charset="0"/>
              </a:rPr>
              <a:t>7. لایصلح الجص لاعمال تطبیق الكاشي لان الجص عبارة عن املاح كبریتیة یؤثر تأثیر ضار </a:t>
            </a:r>
            <a:r>
              <a:rPr lang="ar-IQ" dirty="0" smtClean="0">
                <a:latin typeface="Times New Roman" pitchFamily="18" charset="0"/>
                <a:cs typeface="Times New Roman" pitchFamily="18" charset="0"/>
              </a:rPr>
              <a:t>على الخرسانة </a:t>
            </a:r>
            <a:r>
              <a:rPr lang="ar-IQ" dirty="0">
                <a:latin typeface="Times New Roman" pitchFamily="18" charset="0"/>
                <a:cs typeface="Times New Roman" pitchFamily="18" charset="0"/>
              </a:rPr>
              <a:t>بوجود الرطوبة حیث انھ یتفاعل مع مركبات السمنت مكوناً مركبات كبیرة الحجم </a:t>
            </a:r>
            <a:r>
              <a:rPr lang="ar-IQ" dirty="0" smtClean="0">
                <a:latin typeface="Times New Roman" pitchFamily="18" charset="0"/>
                <a:cs typeface="Times New Roman" pitchFamily="18" charset="0"/>
              </a:rPr>
              <a:t>وھذا یؤدي </a:t>
            </a:r>
            <a:r>
              <a:rPr lang="ar-IQ" dirty="0">
                <a:latin typeface="Times New Roman" pitchFamily="18" charset="0"/>
                <a:cs typeface="Times New Roman" pitchFamily="18" charset="0"/>
              </a:rPr>
              <a:t>الى ارتفاع الكاشي عن الارض.</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29650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404664"/>
            <a:ext cx="7632848" cy="6048672"/>
          </a:xfrm>
        </p:spPr>
        <p:txBody>
          <a:bodyPr>
            <a:normAutofit/>
          </a:bodyPr>
          <a:lstStyle/>
          <a:p>
            <a:pPr marL="82296" indent="0" algn="r">
              <a:buNone/>
            </a:pPr>
            <a:r>
              <a:rPr lang="ar-IQ" sz="2800" b="1" dirty="0">
                <a:solidFill>
                  <a:srgbClr val="FF0000"/>
                </a:solidFill>
                <a:latin typeface="Times New Roman" pitchFamily="18" charset="0"/>
                <a:cs typeface="Times New Roman" pitchFamily="18" charset="0"/>
              </a:rPr>
              <a:t>استعمالات الجص</a:t>
            </a:r>
          </a:p>
          <a:p>
            <a:pPr marL="82296" indent="0" algn="r">
              <a:buNone/>
            </a:pPr>
            <a:r>
              <a:rPr lang="ar-IQ" sz="2000" dirty="0">
                <a:latin typeface="Times New Roman" pitchFamily="18" charset="0"/>
                <a:cs typeface="Times New Roman" pitchFamily="18" charset="0"/>
              </a:rPr>
              <a:t>1. یستعمل الجص كمادة رابطة للوحدات البنائیة في المناطق الجافة</a:t>
            </a:r>
          </a:p>
          <a:p>
            <a:pPr marL="82296" indent="0" algn="r">
              <a:buNone/>
            </a:pPr>
            <a:r>
              <a:rPr lang="ar-IQ" sz="2000" dirty="0">
                <a:latin typeface="Times New Roman" pitchFamily="18" charset="0"/>
                <a:cs typeface="Times New Roman" pitchFamily="18" charset="0"/>
              </a:rPr>
              <a:t>2.یستعمل كمادة انھاءات الجدران الاولیة والنھائیة</a:t>
            </a:r>
          </a:p>
          <a:p>
            <a:pPr marL="82296" indent="0" algn="r">
              <a:buNone/>
            </a:pPr>
            <a:r>
              <a:rPr lang="ar-IQ" sz="2000" dirty="0">
                <a:latin typeface="Times New Roman" pitchFamily="18" charset="0"/>
                <a:cs typeface="Times New Roman" pitchFamily="18" charset="0"/>
              </a:rPr>
              <a:t>3.في انتاج </a:t>
            </a:r>
            <a:r>
              <a:rPr lang="ar-IQ" sz="2000" dirty="0">
                <a:solidFill>
                  <a:srgbClr val="FF0000"/>
                </a:solidFill>
                <a:latin typeface="Times New Roman" pitchFamily="18" charset="0"/>
                <a:cs typeface="Times New Roman" pitchFamily="18" charset="0"/>
              </a:rPr>
              <a:t>منتجات جاھزة جصیة </a:t>
            </a:r>
            <a:r>
              <a:rPr lang="ar-IQ" sz="2000" dirty="0">
                <a:latin typeface="Times New Roman" pitchFamily="18" charset="0"/>
                <a:cs typeface="Times New Roman" pitchFamily="18" charset="0"/>
              </a:rPr>
              <a:t>ومنھا :</a:t>
            </a:r>
          </a:p>
          <a:p>
            <a:pPr marL="82296" indent="0" algn="r">
              <a:buNone/>
            </a:pPr>
            <a:r>
              <a:rPr lang="en-US" sz="2000" dirty="0">
                <a:latin typeface="Times New Roman" pitchFamily="18" charset="0"/>
                <a:cs typeface="Times New Roman" pitchFamily="18" charset="0"/>
              </a:rPr>
              <a:t>PLASTER BOARD </a:t>
            </a:r>
            <a:r>
              <a:rPr lang="ar-IQ" sz="2000" dirty="0">
                <a:latin typeface="Times New Roman" pitchFamily="18" charset="0"/>
                <a:cs typeface="Times New Roman" pitchFamily="18" charset="0"/>
              </a:rPr>
              <a:t>أ- </a:t>
            </a:r>
            <a:r>
              <a:rPr lang="ar-IQ" sz="2000" dirty="0">
                <a:solidFill>
                  <a:srgbClr val="0070C0"/>
                </a:solidFill>
                <a:latin typeface="Times New Roman" pitchFamily="18" charset="0"/>
                <a:cs typeface="Times New Roman" pitchFamily="18" charset="0"/>
              </a:rPr>
              <a:t>الواح بیاض</a:t>
            </a:r>
          </a:p>
          <a:p>
            <a:pPr marL="82296" indent="0" algn="r">
              <a:buNone/>
            </a:pPr>
            <a:r>
              <a:rPr lang="ar-IQ" sz="2000" dirty="0" smtClean="0">
                <a:latin typeface="Times New Roman" pitchFamily="18" charset="0"/>
                <a:cs typeface="Times New Roman" pitchFamily="18" charset="0"/>
              </a:rPr>
              <a:t>ھو </a:t>
            </a:r>
            <a:r>
              <a:rPr lang="ar-IQ" sz="2000" dirty="0">
                <a:latin typeface="Times New Roman" pitchFamily="18" charset="0"/>
                <a:cs typeface="Times New Roman" pitchFamily="18" charset="0"/>
              </a:rPr>
              <a:t>عبارة عن الواح مربعة أو مستطیلة الشكل یتراوح سمكھا </a:t>
            </a:r>
            <a:r>
              <a:rPr lang="ar-IQ" sz="2000" dirty="0" smtClean="0">
                <a:latin typeface="Times New Roman" pitchFamily="18" charset="0"/>
                <a:cs typeface="Times New Roman" pitchFamily="18" charset="0"/>
              </a:rPr>
              <a:t>بین ( 2-4) سم </a:t>
            </a:r>
            <a:r>
              <a:rPr lang="ar-IQ" sz="2000" dirty="0">
                <a:latin typeface="Times New Roman" pitchFamily="18" charset="0"/>
                <a:cs typeface="Times New Roman" pitchFamily="18" charset="0"/>
              </a:rPr>
              <a:t>ینتج من </a:t>
            </a:r>
            <a:r>
              <a:rPr lang="ar-IQ" sz="2000" dirty="0" smtClean="0">
                <a:latin typeface="Times New Roman" pitchFamily="18" charset="0"/>
                <a:cs typeface="Times New Roman" pitchFamily="18" charset="0"/>
              </a:rPr>
              <a:t>البورك </a:t>
            </a:r>
            <a:r>
              <a:rPr lang="ar-IQ" sz="2000" dirty="0">
                <a:latin typeface="Times New Roman" pitchFamily="18" charset="0"/>
                <a:cs typeface="Times New Roman" pitchFamily="18" charset="0"/>
              </a:rPr>
              <a:t>وتباع بشكل قطع ترآب على الجدران أو السقوف یستخدم عادة مع الجص الالیاف البنائیة او الصناعیة </a:t>
            </a:r>
            <a:r>
              <a:rPr lang="ar-IQ" sz="2000" dirty="0" smtClean="0">
                <a:latin typeface="Times New Roman" pitchFamily="18" charset="0"/>
                <a:cs typeface="Times New Roman" pitchFamily="18" charset="0"/>
              </a:rPr>
              <a:t>لزیادة</a:t>
            </a:r>
            <a:r>
              <a:rPr lang="ar-IQ" sz="2000" dirty="0">
                <a:latin typeface="Times New Roman" pitchFamily="18" charset="0"/>
                <a:cs typeface="Times New Roman" pitchFamily="18" charset="0"/>
              </a:rPr>
              <a:t> </a:t>
            </a:r>
            <a:r>
              <a:rPr lang="ar-IQ" sz="2000" dirty="0" smtClean="0">
                <a:latin typeface="Times New Roman" pitchFamily="18" charset="0"/>
                <a:cs typeface="Times New Roman" pitchFamily="18" charset="0"/>
              </a:rPr>
              <a:t>تحملھا </a:t>
            </a:r>
            <a:r>
              <a:rPr lang="ar-IQ" sz="2000" dirty="0">
                <a:latin typeface="Times New Roman" pitchFamily="18" charset="0"/>
                <a:cs typeface="Times New Roman" pitchFamily="18" charset="0"/>
              </a:rPr>
              <a:t>وعدم تكسرھا وھي ذات اشكال ھندسیة وفنیة لاعطاء شكل فني </a:t>
            </a:r>
            <a:r>
              <a:rPr lang="ar-IQ" sz="2000" dirty="0" smtClean="0">
                <a:latin typeface="Times New Roman" pitchFamily="18" charset="0"/>
                <a:cs typeface="Times New Roman" pitchFamily="18" charset="0"/>
              </a:rPr>
              <a:t>جمیل</a:t>
            </a:r>
            <a:endParaRPr lang="ar-IQ" sz="2000" dirty="0">
              <a:latin typeface="Times New Roman" pitchFamily="18" charset="0"/>
              <a:cs typeface="Times New Roman" pitchFamily="18" charset="0"/>
            </a:endParaRPr>
          </a:p>
          <a:p>
            <a:pPr marL="82296" indent="0" algn="r">
              <a:buNone/>
            </a:pPr>
            <a:r>
              <a:rPr lang="en-US" sz="2000" dirty="0">
                <a:latin typeface="Times New Roman" pitchFamily="18" charset="0"/>
                <a:cs typeface="Times New Roman" pitchFamily="18" charset="0"/>
              </a:rPr>
              <a:t>Building Block </a:t>
            </a:r>
            <a:r>
              <a:rPr lang="ar-IQ" sz="2000" dirty="0">
                <a:latin typeface="Times New Roman" pitchFamily="18" charset="0"/>
                <a:cs typeface="Times New Roman" pitchFamily="18" charset="0"/>
              </a:rPr>
              <a:t>ب – </a:t>
            </a:r>
            <a:r>
              <a:rPr lang="ar-IQ" sz="2000" dirty="0">
                <a:solidFill>
                  <a:srgbClr val="0070C0"/>
                </a:solidFill>
                <a:latin typeface="Times New Roman" pitchFamily="18" charset="0"/>
                <a:cs typeface="Times New Roman" pitchFamily="18" charset="0"/>
              </a:rPr>
              <a:t>الكتل البنائیة</a:t>
            </a:r>
          </a:p>
          <a:p>
            <a:pPr marL="82296" indent="0" algn="r">
              <a:buNone/>
            </a:pPr>
            <a:r>
              <a:rPr lang="ar-IQ" sz="2000" dirty="0">
                <a:latin typeface="Times New Roman" pitchFamily="18" charset="0"/>
                <a:cs typeface="Times New Roman" pitchFamily="18" charset="0"/>
              </a:rPr>
              <a:t>وتصنع من الجص او الجص والرمل وكذلك مع الركام خفیف الوزن تتمیز ھذه الكتل بقلة </a:t>
            </a:r>
            <a:r>
              <a:rPr lang="ar-IQ" sz="2000" dirty="0" smtClean="0">
                <a:latin typeface="Times New Roman" pitchFamily="18" charset="0"/>
                <a:cs typeface="Times New Roman" pitchFamily="18" charset="0"/>
              </a:rPr>
              <a:t>الكثافة وعزلھا </a:t>
            </a:r>
            <a:r>
              <a:rPr lang="ar-IQ" sz="2000" dirty="0">
                <a:latin typeface="Times New Roman" pitchFamily="18" charset="0"/>
                <a:cs typeface="Times New Roman" pitchFamily="18" charset="0"/>
              </a:rPr>
              <a:t>الجید وانھاءھا الجمیل وھي على الاغلب تكون مجوفة</a:t>
            </a:r>
          </a:p>
          <a:p>
            <a:pPr marL="82296" indent="0" algn="r">
              <a:buNone/>
            </a:pPr>
            <a:r>
              <a:rPr lang="en-US" sz="2000" dirty="0" smtClean="0">
                <a:latin typeface="Times New Roman" pitchFamily="18" charset="0"/>
                <a:cs typeface="Times New Roman" pitchFamily="18" charset="0"/>
              </a:rPr>
              <a:t>Partition </a:t>
            </a:r>
            <a:r>
              <a:rPr lang="en-US" sz="2000" dirty="0">
                <a:latin typeface="Times New Roman" pitchFamily="18" charset="0"/>
                <a:cs typeface="Times New Roman" pitchFamily="18" charset="0"/>
              </a:rPr>
              <a:t>Tile </a:t>
            </a:r>
            <a:r>
              <a:rPr lang="ar-IQ" sz="2000" dirty="0">
                <a:latin typeface="Times New Roman" pitchFamily="18" charset="0"/>
                <a:cs typeface="Times New Roman" pitchFamily="18" charset="0"/>
              </a:rPr>
              <a:t>ت - </a:t>
            </a:r>
            <a:r>
              <a:rPr lang="ar-IQ" sz="2000" dirty="0">
                <a:solidFill>
                  <a:srgbClr val="0070C0"/>
                </a:solidFill>
                <a:latin typeface="Times New Roman" pitchFamily="18" charset="0"/>
                <a:cs typeface="Times New Roman" pitchFamily="18" charset="0"/>
              </a:rPr>
              <a:t>الواح قواطع</a:t>
            </a:r>
          </a:p>
          <a:p>
            <a:pPr marL="82296" indent="0" algn="r">
              <a:buNone/>
            </a:pPr>
            <a:r>
              <a:rPr lang="ar-IQ" sz="2000" dirty="0">
                <a:latin typeface="Times New Roman" pitchFamily="18" charset="0"/>
                <a:cs typeface="Times New Roman" pitchFamily="18" charset="0"/>
              </a:rPr>
              <a:t>وھي الواح كبیرة تستعمل كقاطع لتقطیع الفضاءات و تكون مجوفة أو صلدة وذات ابعاد مختلفة</a:t>
            </a:r>
          </a:p>
          <a:p>
            <a:pPr marL="82296" indent="0" algn="r">
              <a:buNone/>
            </a:pPr>
            <a:r>
              <a:rPr lang="en-US" sz="2000" dirty="0">
                <a:latin typeface="Times New Roman" pitchFamily="18" charset="0"/>
                <a:cs typeface="Times New Roman" pitchFamily="18" charset="0"/>
              </a:rPr>
              <a:t>Noise Silencers Tiles </a:t>
            </a:r>
            <a:r>
              <a:rPr lang="ar-IQ" sz="2000" dirty="0">
                <a:latin typeface="Times New Roman" pitchFamily="18" charset="0"/>
                <a:cs typeface="Times New Roman" pitchFamily="18" charset="0"/>
              </a:rPr>
              <a:t>ث - </a:t>
            </a:r>
            <a:r>
              <a:rPr lang="ar-IQ" sz="2000" dirty="0">
                <a:solidFill>
                  <a:srgbClr val="0070C0"/>
                </a:solidFill>
                <a:latin typeface="Times New Roman" pitchFamily="18" charset="0"/>
                <a:cs typeface="Times New Roman" pitchFamily="18" charset="0"/>
              </a:rPr>
              <a:t>القطع الكاتمة للضجیج</a:t>
            </a:r>
          </a:p>
          <a:p>
            <a:pPr marL="82296" indent="0" algn="r">
              <a:buNone/>
            </a:pPr>
            <a:r>
              <a:rPr lang="ar-IQ" sz="2000" dirty="0">
                <a:latin typeface="Times New Roman" pitchFamily="18" charset="0"/>
                <a:cs typeface="Times New Roman" pitchFamily="18" charset="0"/>
              </a:rPr>
              <a:t>وھي الواح تصنع من الجص او من الیاف الاسبست او تراكیب معدنیة او مواد اخرى، تمتاز ھذه </a:t>
            </a:r>
            <a:r>
              <a:rPr lang="ar-IQ" sz="2000" dirty="0" smtClean="0">
                <a:latin typeface="Times New Roman" pitchFamily="18" charset="0"/>
                <a:cs typeface="Times New Roman" pitchFamily="18" charset="0"/>
              </a:rPr>
              <a:t>القطع بان </a:t>
            </a:r>
            <a:r>
              <a:rPr lang="ar-IQ" sz="2000" dirty="0">
                <a:latin typeface="Times New Roman" pitchFamily="18" charset="0"/>
                <a:cs typeface="Times New Roman" pitchFamily="18" charset="0"/>
              </a:rPr>
              <a:t>سطحھا الخارجي مثقب یعمل على امتصاص الصوت ویقلل الضوضاء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469163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620688"/>
            <a:ext cx="7632848" cy="5904656"/>
          </a:xfrm>
        </p:spPr>
        <p:txBody>
          <a:bodyPr>
            <a:noAutofit/>
          </a:bodyPr>
          <a:lstStyle/>
          <a:p>
            <a:pPr marL="82296" indent="0" algn="r">
              <a:buNone/>
            </a:pPr>
            <a:r>
              <a:rPr lang="ar-IQ" sz="2600" b="1" dirty="0">
                <a:solidFill>
                  <a:srgbClr val="FF0000"/>
                </a:solidFill>
                <a:latin typeface="Times New Roman" pitchFamily="18" charset="0"/>
                <a:cs typeface="Times New Roman" pitchFamily="18" charset="0"/>
              </a:rPr>
              <a:t>زمن الانجماد (التماسك) للجص</a:t>
            </a:r>
          </a:p>
          <a:p>
            <a:pPr marL="82296" indent="0" algn="r">
              <a:buNone/>
            </a:pPr>
            <a:r>
              <a:rPr lang="ar-IQ" sz="2600" dirty="0">
                <a:latin typeface="Times New Roman" pitchFamily="18" charset="0"/>
                <a:cs typeface="Times New Roman" pitchFamily="18" charset="0"/>
              </a:rPr>
              <a:t>ھو الزمن اللازم لتحول الجص والماء الى مادة صلبة ویتأثر ب:</a:t>
            </a:r>
          </a:p>
          <a:p>
            <a:pPr marL="82296" indent="0" algn="r">
              <a:buNone/>
            </a:pPr>
            <a:r>
              <a:rPr lang="ar-IQ" sz="2600" dirty="0" smtClean="0">
                <a:latin typeface="Times New Roman" pitchFamily="18" charset="0"/>
                <a:cs typeface="Times New Roman" pitchFamily="18" charset="0"/>
              </a:rPr>
              <a:t>1.الشوائب </a:t>
            </a:r>
            <a:r>
              <a:rPr lang="ar-IQ" sz="2600" dirty="0">
                <a:latin typeface="Times New Roman" pitchFamily="18" charset="0"/>
                <a:cs typeface="Times New Roman" pitchFamily="18" charset="0"/>
              </a:rPr>
              <a:t>الموجودة مع المادة الجبسیة حیث كلما زادت نسبة الشوائب كلما طال زمن الجمود.</a:t>
            </a:r>
          </a:p>
          <a:p>
            <a:pPr marL="82296" indent="0" algn="r">
              <a:buNone/>
            </a:pPr>
            <a:r>
              <a:rPr lang="ar-IQ" sz="2600" dirty="0" smtClean="0">
                <a:latin typeface="Times New Roman" pitchFamily="18" charset="0"/>
                <a:cs typeface="Times New Roman" pitchFamily="18" charset="0"/>
              </a:rPr>
              <a:t>2.النعومة</a:t>
            </a:r>
            <a:r>
              <a:rPr lang="ar-IQ" sz="2600" dirty="0">
                <a:latin typeface="Times New Roman" pitchFamily="18" charset="0"/>
                <a:cs typeface="Times New Roman" pitchFamily="18" charset="0"/>
              </a:rPr>
              <a:t>, الجص الخشن زمن جموده ابطأ من زمن جمود الجص </a:t>
            </a:r>
            <a:r>
              <a:rPr lang="ar-IQ" sz="2600" dirty="0" smtClean="0">
                <a:latin typeface="Times New Roman" pitchFamily="18" charset="0"/>
                <a:cs typeface="Times New Roman" pitchFamily="18" charset="0"/>
              </a:rPr>
              <a:t>الناعم.</a:t>
            </a:r>
            <a:endParaRPr lang="ar-IQ" sz="2600" dirty="0">
              <a:latin typeface="Times New Roman" pitchFamily="18" charset="0"/>
              <a:cs typeface="Times New Roman" pitchFamily="18" charset="0"/>
            </a:endParaRPr>
          </a:p>
          <a:p>
            <a:pPr marL="82296" indent="0" algn="r">
              <a:buNone/>
            </a:pPr>
            <a:r>
              <a:rPr lang="ar-IQ" sz="2600" dirty="0" smtClean="0">
                <a:latin typeface="Times New Roman" pitchFamily="18" charset="0"/>
                <a:cs typeface="Times New Roman" pitchFamily="18" charset="0"/>
              </a:rPr>
              <a:t> یزداد </a:t>
            </a:r>
            <a:r>
              <a:rPr lang="ar-IQ" sz="2600" dirty="0">
                <a:latin typeface="Times New Roman" pitchFamily="18" charset="0"/>
                <a:cs typeface="Times New Roman" pitchFamily="18" charset="0"/>
              </a:rPr>
              <a:t>زمن الجمود </a:t>
            </a:r>
            <a:r>
              <a:rPr lang="ar-IQ" sz="2600" dirty="0" err="1" smtClean="0">
                <a:latin typeface="Times New Roman" pitchFamily="18" charset="0"/>
                <a:cs typeface="Times New Roman" pitchFamily="18" charset="0"/>
              </a:rPr>
              <a:t>بزیادتھا</a:t>
            </a:r>
            <a:r>
              <a:rPr lang="en-US" sz="2600" dirty="0" smtClean="0">
                <a:latin typeface="Times New Roman" pitchFamily="18" charset="0"/>
                <a:cs typeface="Times New Roman" pitchFamily="18" charset="0"/>
              </a:rPr>
              <a:t>w/g </a:t>
            </a:r>
            <a:r>
              <a:rPr lang="ar-IQ" sz="2600" dirty="0" smtClean="0">
                <a:latin typeface="Times New Roman" pitchFamily="18" charset="0"/>
                <a:cs typeface="Times New Roman" pitchFamily="18" charset="0"/>
              </a:rPr>
              <a:t>3. نسبة الماء الى الجص </a:t>
            </a:r>
            <a:r>
              <a:rPr lang="ar-IQ" sz="2600" dirty="0" err="1" smtClean="0">
                <a:latin typeface="Times New Roman" pitchFamily="18" charset="0"/>
                <a:cs typeface="Times New Roman" pitchFamily="18" charset="0"/>
              </a:rPr>
              <a:t>ویرمزلھا</a:t>
            </a:r>
            <a:endParaRPr lang="ar-IQ" sz="2600" dirty="0">
              <a:latin typeface="Times New Roman" pitchFamily="18" charset="0"/>
              <a:cs typeface="Times New Roman" pitchFamily="18" charset="0"/>
            </a:endParaRPr>
          </a:p>
          <a:p>
            <a:pPr marL="82296" indent="0" algn="r">
              <a:buNone/>
            </a:pPr>
            <a:r>
              <a:rPr lang="ar-IQ" sz="2600" dirty="0">
                <a:latin typeface="Times New Roman" pitchFamily="18" charset="0"/>
                <a:cs typeface="Times New Roman" pitchFamily="18" charset="0"/>
              </a:rPr>
              <a:t>4. درجة حرارة الحرق: كلما ازدادت درجة حرارة الحرق ازداد زمن </a:t>
            </a:r>
            <a:r>
              <a:rPr lang="ar-IQ" sz="2600" dirty="0" smtClean="0">
                <a:latin typeface="Times New Roman" pitchFamily="18" charset="0"/>
                <a:cs typeface="Times New Roman" pitchFamily="18" charset="0"/>
              </a:rPr>
              <a:t>الجمود</a:t>
            </a:r>
          </a:p>
          <a:p>
            <a:pPr marL="82296" indent="0" algn="r">
              <a:buNone/>
            </a:pPr>
            <a:r>
              <a:rPr lang="ar-IQ" sz="2600" b="1" dirty="0" smtClean="0">
                <a:solidFill>
                  <a:srgbClr val="FF0000"/>
                </a:solidFill>
                <a:latin typeface="Times New Roman" pitchFamily="18" charset="0"/>
                <a:cs typeface="Times New Roman" pitchFamily="18" charset="0"/>
              </a:rPr>
              <a:t>مونة الطین</a:t>
            </a:r>
            <a:endParaRPr lang="ar-IQ" sz="2600" b="1" dirty="0">
              <a:solidFill>
                <a:srgbClr val="FF0000"/>
              </a:solidFill>
              <a:latin typeface="Times New Roman" pitchFamily="18" charset="0"/>
              <a:cs typeface="Times New Roman" pitchFamily="18" charset="0"/>
            </a:endParaRPr>
          </a:p>
          <a:p>
            <a:pPr marL="82296" indent="0" algn="r">
              <a:buNone/>
            </a:pPr>
            <a:r>
              <a:rPr lang="ar-IQ" sz="2600" dirty="0" smtClean="0">
                <a:latin typeface="Times New Roman" pitchFamily="18" charset="0"/>
                <a:cs typeface="Times New Roman" pitchFamily="18" charset="0"/>
              </a:rPr>
              <a:t>         الطین </a:t>
            </a:r>
            <a:r>
              <a:rPr lang="ar-IQ" sz="2600" dirty="0">
                <a:latin typeface="Times New Roman" pitchFamily="18" charset="0"/>
                <a:cs typeface="Times New Roman" pitchFamily="18" charset="0"/>
              </a:rPr>
              <a:t>مادة ضعیفة التماسك تستخدم لاغراض بنائیة بدائیة محدودة كالابنیة الریفیة القلیلة الكلفة </a:t>
            </a:r>
            <a:r>
              <a:rPr lang="ar-IQ" sz="2600" dirty="0" smtClean="0">
                <a:latin typeface="Times New Roman" pitchFamily="18" charset="0"/>
                <a:cs typeface="Times New Roman" pitchFamily="18" charset="0"/>
              </a:rPr>
              <a:t>المشیدة </a:t>
            </a:r>
            <a:r>
              <a:rPr lang="ar-IQ" sz="2600" dirty="0">
                <a:latin typeface="Times New Roman" pitchFamily="18" charset="0"/>
                <a:cs typeface="Times New Roman" pitchFamily="18" charset="0"/>
              </a:rPr>
              <a:t>باللبن</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440791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1601</TotalTime>
  <Words>1299</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انقلاب</vt:lpstr>
      <vt:lpstr>المواد الرابطة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المواد الرابطة</dc:title>
  <dc:creator>wassan</dc:creator>
  <cp:lastModifiedBy>Maher</cp:lastModifiedBy>
  <cp:revision>28</cp:revision>
  <dcterms:created xsi:type="dcterms:W3CDTF">2020-06-04T20:50:04Z</dcterms:created>
  <dcterms:modified xsi:type="dcterms:W3CDTF">2020-06-22T12:21:40Z</dcterms:modified>
</cp:coreProperties>
</file>